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80" r:id="rId2"/>
    <p:sldId id="530" r:id="rId3"/>
    <p:sldId id="531" r:id="rId4"/>
    <p:sldId id="513" r:id="rId5"/>
    <p:sldId id="533" r:id="rId6"/>
    <p:sldId id="536" r:id="rId7"/>
    <p:sldId id="535" r:id="rId8"/>
    <p:sldId id="534" r:id="rId9"/>
    <p:sldId id="537" r:id="rId10"/>
    <p:sldId id="541" r:id="rId11"/>
    <p:sldId id="539" r:id="rId12"/>
    <p:sldId id="540" r:id="rId13"/>
    <p:sldId id="538" r:id="rId14"/>
    <p:sldId id="542" r:id="rId15"/>
    <p:sldId id="543" r:id="rId16"/>
    <p:sldId id="544" r:id="rId17"/>
    <p:sldId id="547" r:id="rId18"/>
    <p:sldId id="546" r:id="rId19"/>
    <p:sldId id="548" r:id="rId20"/>
    <p:sldId id="550" r:id="rId21"/>
    <p:sldId id="529" r:id="rId22"/>
    <p:sldId id="527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04E"/>
    <a:srgbClr val="3100FF"/>
    <a:srgbClr val="7395D3"/>
    <a:srgbClr val="6F57FF"/>
    <a:srgbClr val="68A042"/>
    <a:srgbClr val="EB701D"/>
    <a:srgbClr val="DEA900"/>
    <a:srgbClr val="BC8F00"/>
    <a:srgbClr val="8C35D3"/>
    <a:srgbClr val="A76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2" autoAdjust="0"/>
    <p:restoredTop sz="94641" autoAdjust="0"/>
  </p:normalViewPr>
  <p:slideViewPr>
    <p:cSldViewPr snapToGrid="0" snapToObjects="1">
      <p:cViewPr varScale="1">
        <p:scale>
          <a:sx n="78" d="100"/>
          <a:sy n="78" d="100"/>
        </p:scale>
        <p:origin x="10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26E30-9A37-4FCB-9FC5-CF0472737105}" type="doc">
      <dgm:prSet loTypeId="urn:microsoft.com/office/officeart/2009/3/layout/RandomtoResult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C8D650C3-1958-45D8-A7E2-13665A419396}">
      <dgm:prSet phldrT="[Texto]" custT="1"/>
      <dgm:spPr/>
      <dgm:t>
        <a:bodyPr/>
        <a:lstStyle/>
        <a:p>
          <a:r>
            <a:rPr lang="es-CO" sz="2500" dirty="0">
              <a:solidFill>
                <a:schemeClr val="tx1">
                  <a:lumMod val="50000"/>
                  <a:lumOff val="50000"/>
                </a:schemeClr>
              </a:solidFill>
              <a:latin typeface="Humanst521 BT" panose="020B0602020204020204" pitchFamily="34" charset="0"/>
            </a:rPr>
            <a:t>Durante el Periodo de agosto a diciembre </a:t>
          </a:r>
          <a:r>
            <a:rPr lang="es-CO" altLang="en-US" sz="2500" dirty="0">
              <a:solidFill>
                <a:schemeClr val="tx1">
                  <a:lumMod val="50000"/>
                  <a:lumOff val="50000"/>
                </a:schemeClr>
              </a:solidFill>
              <a:latin typeface="Humanst521 BT" panose="020B0602020204020204" pitchFamily="34" charset="0"/>
            </a:rPr>
            <a:t>de 2021-2 </a:t>
          </a:r>
          <a:r>
            <a:rPr lang="es-CO" sz="2500" dirty="0">
              <a:solidFill>
                <a:schemeClr val="tx1">
                  <a:lumMod val="50000"/>
                  <a:lumOff val="50000"/>
                </a:schemeClr>
              </a:solidFill>
              <a:latin typeface="Humanst521 BT" panose="020B0602020204020204" pitchFamily="34" charset="0"/>
            </a:rPr>
            <a:t> se recibieron:</a:t>
          </a:r>
        </a:p>
      </dgm:t>
    </dgm:pt>
    <dgm:pt modelId="{CE487471-21B0-458D-B04C-2FDB75E3AA85}" type="parTrans" cxnId="{0F4314EF-B822-4904-8CB1-37B89B10AF5F}">
      <dgm:prSet/>
      <dgm:spPr/>
      <dgm:t>
        <a:bodyPr/>
        <a:lstStyle/>
        <a:p>
          <a:endParaRPr lang="es-CO" sz="1800"/>
        </a:p>
      </dgm:t>
    </dgm:pt>
    <dgm:pt modelId="{27DCCB4B-3C77-4337-B8DF-3688B9FEDDE7}" type="sibTrans" cxnId="{0F4314EF-B822-4904-8CB1-37B89B10AF5F}">
      <dgm:prSet/>
      <dgm:spPr/>
      <dgm:t>
        <a:bodyPr/>
        <a:lstStyle/>
        <a:p>
          <a:endParaRPr lang="es-CO" sz="1800"/>
        </a:p>
      </dgm:t>
    </dgm:pt>
    <dgm:pt modelId="{80511748-9FAB-439F-9D41-A09D076DC42C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5000" b="1" dirty="0">
              <a:latin typeface="Humanst521 BT" panose="020B0602020204020204" pitchFamily="34" charset="0"/>
            </a:rPr>
            <a:t>32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3200" b="1" dirty="0">
              <a:latin typeface="Humanst521 BT" panose="020B0602020204020204" pitchFamily="34" charset="0"/>
            </a:rPr>
            <a:t>PQRSDF</a:t>
          </a:r>
        </a:p>
      </dgm:t>
    </dgm:pt>
    <dgm:pt modelId="{D21A0BE3-BB06-4F04-B839-E84D64B24E71}" type="parTrans" cxnId="{F9F5E2E5-C78C-400B-A9E4-727C8B7BF2EE}">
      <dgm:prSet/>
      <dgm:spPr/>
      <dgm:t>
        <a:bodyPr/>
        <a:lstStyle/>
        <a:p>
          <a:endParaRPr lang="es-CO" sz="1800"/>
        </a:p>
      </dgm:t>
    </dgm:pt>
    <dgm:pt modelId="{0FC273F6-D816-428A-A1CE-8B87164AF5B5}" type="sibTrans" cxnId="{F9F5E2E5-C78C-400B-A9E4-727C8B7BF2EE}">
      <dgm:prSet/>
      <dgm:spPr/>
      <dgm:t>
        <a:bodyPr/>
        <a:lstStyle/>
        <a:p>
          <a:endParaRPr lang="es-CO" sz="1800"/>
        </a:p>
      </dgm:t>
    </dgm:pt>
    <dgm:pt modelId="{40462B6D-3897-434B-88AF-41545241A22D}" type="pres">
      <dgm:prSet presAssocID="{18A26E30-9A37-4FCB-9FC5-CF0472737105}" presName="Name0" presStyleCnt="0">
        <dgm:presLayoutVars>
          <dgm:dir/>
          <dgm:animOne val="branch"/>
          <dgm:animLvl val="lvl"/>
        </dgm:presLayoutVars>
      </dgm:prSet>
      <dgm:spPr/>
    </dgm:pt>
    <dgm:pt modelId="{6347FBC0-D017-4900-BA33-2526D1E1C09B}" type="pres">
      <dgm:prSet presAssocID="{C8D650C3-1958-45D8-A7E2-13665A419396}" presName="chaos" presStyleCnt="0"/>
      <dgm:spPr/>
    </dgm:pt>
    <dgm:pt modelId="{F8C7C8E2-587E-498F-AFD5-5F7FF82E08D8}" type="pres">
      <dgm:prSet presAssocID="{C8D650C3-1958-45D8-A7E2-13665A419396}" presName="parTx1" presStyleLbl="revTx" presStyleIdx="0" presStyleCnt="1"/>
      <dgm:spPr/>
    </dgm:pt>
    <dgm:pt modelId="{E2EF7B50-6256-4ECA-BA2A-90B4F37A452D}" type="pres">
      <dgm:prSet presAssocID="{C8D650C3-1958-45D8-A7E2-13665A419396}" presName="c1" presStyleLbl="node1" presStyleIdx="0" presStyleCnt="19"/>
      <dgm:spPr/>
    </dgm:pt>
    <dgm:pt modelId="{4EC26AA1-661B-415F-BFE4-FA423191A2A6}" type="pres">
      <dgm:prSet presAssocID="{C8D650C3-1958-45D8-A7E2-13665A419396}" presName="c2" presStyleLbl="node1" presStyleIdx="1" presStyleCnt="19"/>
      <dgm:spPr/>
    </dgm:pt>
    <dgm:pt modelId="{469B5751-3ACF-4A63-A39B-D06238B30B81}" type="pres">
      <dgm:prSet presAssocID="{C8D650C3-1958-45D8-A7E2-13665A419396}" presName="c3" presStyleLbl="node1" presStyleIdx="2" presStyleCnt="19"/>
      <dgm:spPr/>
    </dgm:pt>
    <dgm:pt modelId="{8F3412FD-B505-46C3-B1DE-F46D760382DF}" type="pres">
      <dgm:prSet presAssocID="{C8D650C3-1958-45D8-A7E2-13665A419396}" presName="c4" presStyleLbl="node1" presStyleIdx="3" presStyleCnt="19"/>
      <dgm:spPr/>
    </dgm:pt>
    <dgm:pt modelId="{74F1F6BC-5A7F-4D9E-BC7E-91DBCEFC1CA3}" type="pres">
      <dgm:prSet presAssocID="{C8D650C3-1958-45D8-A7E2-13665A419396}" presName="c5" presStyleLbl="node1" presStyleIdx="4" presStyleCnt="19"/>
      <dgm:spPr/>
    </dgm:pt>
    <dgm:pt modelId="{818F1809-2F62-446B-B35C-A7F40D1B18E3}" type="pres">
      <dgm:prSet presAssocID="{C8D650C3-1958-45D8-A7E2-13665A419396}" presName="c6" presStyleLbl="node1" presStyleIdx="5" presStyleCnt="19"/>
      <dgm:spPr/>
    </dgm:pt>
    <dgm:pt modelId="{F96F3147-9B23-468B-82DA-7F8C428F5A63}" type="pres">
      <dgm:prSet presAssocID="{C8D650C3-1958-45D8-A7E2-13665A419396}" presName="c7" presStyleLbl="node1" presStyleIdx="6" presStyleCnt="19"/>
      <dgm:spPr/>
    </dgm:pt>
    <dgm:pt modelId="{4CD10AC2-25C7-4C35-BF10-0886D512E4FB}" type="pres">
      <dgm:prSet presAssocID="{C8D650C3-1958-45D8-A7E2-13665A419396}" presName="c8" presStyleLbl="node1" presStyleIdx="7" presStyleCnt="19"/>
      <dgm:spPr/>
    </dgm:pt>
    <dgm:pt modelId="{D5B145C5-F582-4374-B850-5ECC8886B306}" type="pres">
      <dgm:prSet presAssocID="{C8D650C3-1958-45D8-A7E2-13665A419396}" presName="c9" presStyleLbl="node1" presStyleIdx="8" presStyleCnt="19"/>
      <dgm:spPr/>
    </dgm:pt>
    <dgm:pt modelId="{8989EB2E-068B-4EE4-8B6B-BC42DF003A42}" type="pres">
      <dgm:prSet presAssocID="{C8D650C3-1958-45D8-A7E2-13665A419396}" presName="c10" presStyleLbl="node1" presStyleIdx="9" presStyleCnt="19"/>
      <dgm:spPr/>
    </dgm:pt>
    <dgm:pt modelId="{D79DE528-EA3C-4892-99EA-09C544B97685}" type="pres">
      <dgm:prSet presAssocID="{C8D650C3-1958-45D8-A7E2-13665A419396}" presName="c11" presStyleLbl="node1" presStyleIdx="10" presStyleCnt="19"/>
      <dgm:spPr/>
    </dgm:pt>
    <dgm:pt modelId="{9BB4CD67-FCAE-44B9-8AF2-AD7053FD6230}" type="pres">
      <dgm:prSet presAssocID="{C8D650C3-1958-45D8-A7E2-13665A419396}" presName="c12" presStyleLbl="node1" presStyleIdx="11" presStyleCnt="19"/>
      <dgm:spPr/>
    </dgm:pt>
    <dgm:pt modelId="{BA2A9260-E45F-4857-911B-02D47AFBD13F}" type="pres">
      <dgm:prSet presAssocID="{C8D650C3-1958-45D8-A7E2-13665A419396}" presName="c13" presStyleLbl="node1" presStyleIdx="12" presStyleCnt="19"/>
      <dgm:spPr/>
    </dgm:pt>
    <dgm:pt modelId="{FF1C0F7D-DEAB-4992-A3C4-40896D91C1A3}" type="pres">
      <dgm:prSet presAssocID="{C8D650C3-1958-45D8-A7E2-13665A419396}" presName="c14" presStyleLbl="node1" presStyleIdx="13" presStyleCnt="19"/>
      <dgm:spPr/>
    </dgm:pt>
    <dgm:pt modelId="{40FF6CBB-1501-4F81-8F1F-9864A90D5D28}" type="pres">
      <dgm:prSet presAssocID="{C8D650C3-1958-45D8-A7E2-13665A419396}" presName="c15" presStyleLbl="node1" presStyleIdx="14" presStyleCnt="19"/>
      <dgm:spPr/>
    </dgm:pt>
    <dgm:pt modelId="{DC62EA1F-F34F-44E8-9C17-73C86E9F5D7A}" type="pres">
      <dgm:prSet presAssocID="{C8D650C3-1958-45D8-A7E2-13665A419396}" presName="c16" presStyleLbl="node1" presStyleIdx="15" presStyleCnt="19"/>
      <dgm:spPr/>
    </dgm:pt>
    <dgm:pt modelId="{F3BB815F-6A3F-4791-8F7B-2EBE74575F33}" type="pres">
      <dgm:prSet presAssocID="{C8D650C3-1958-45D8-A7E2-13665A419396}" presName="c17" presStyleLbl="node1" presStyleIdx="16" presStyleCnt="19"/>
      <dgm:spPr/>
    </dgm:pt>
    <dgm:pt modelId="{C28525C7-4BD0-4F9C-BDE4-F8C8C921DEB4}" type="pres">
      <dgm:prSet presAssocID="{C8D650C3-1958-45D8-A7E2-13665A419396}" presName="c18" presStyleLbl="node1" presStyleIdx="17" presStyleCnt="19"/>
      <dgm:spPr/>
    </dgm:pt>
    <dgm:pt modelId="{E88E3671-E601-4591-A687-95D95C9062B2}" type="pres">
      <dgm:prSet presAssocID="{27DCCB4B-3C77-4337-B8DF-3688B9FEDDE7}" presName="chevronComposite1" presStyleCnt="0"/>
      <dgm:spPr/>
    </dgm:pt>
    <dgm:pt modelId="{F9422C81-7808-4070-A8E1-1044E7D23BDC}" type="pres">
      <dgm:prSet presAssocID="{27DCCB4B-3C77-4337-B8DF-3688B9FEDDE7}" presName="chevron1" presStyleLbl="sibTrans2D1" presStyleIdx="0" presStyleCnt="2"/>
      <dgm:spPr/>
    </dgm:pt>
    <dgm:pt modelId="{CD451932-52E1-4A2F-BF97-42D72B8E98C8}" type="pres">
      <dgm:prSet presAssocID="{27DCCB4B-3C77-4337-B8DF-3688B9FEDDE7}" presName="spChevron1" presStyleCnt="0"/>
      <dgm:spPr/>
    </dgm:pt>
    <dgm:pt modelId="{7110727A-5423-4358-A72F-67648933E607}" type="pres">
      <dgm:prSet presAssocID="{27DCCB4B-3C77-4337-B8DF-3688B9FEDDE7}" presName="overlap" presStyleCnt="0"/>
      <dgm:spPr/>
    </dgm:pt>
    <dgm:pt modelId="{789FE7A5-BE0E-4CD3-8804-776CA9D8A651}" type="pres">
      <dgm:prSet presAssocID="{27DCCB4B-3C77-4337-B8DF-3688B9FEDDE7}" presName="chevronComposite2" presStyleCnt="0"/>
      <dgm:spPr/>
    </dgm:pt>
    <dgm:pt modelId="{21124F33-3D19-4343-84CC-F1C3AD3D64FC}" type="pres">
      <dgm:prSet presAssocID="{27DCCB4B-3C77-4337-B8DF-3688B9FEDDE7}" presName="chevron2" presStyleLbl="sibTrans2D1" presStyleIdx="1" presStyleCnt="2"/>
      <dgm:spPr/>
    </dgm:pt>
    <dgm:pt modelId="{1D678CAF-318B-4D45-AE3A-42D9F9E2C672}" type="pres">
      <dgm:prSet presAssocID="{27DCCB4B-3C77-4337-B8DF-3688B9FEDDE7}" presName="spChevron2" presStyleCnt="0"/>
      <dgm:spPr/>
    </dgm:pt>
    <dgm:pt modelId="{8F073C19-6475-4640-B4C6-3037E6A4B398}" type="pres">
      <dgm:prSet presAssocID="{80511748-9FAB-439F-9D41-A09D076DC42C}" presName="last" presStyleCnt="0"/>
      <dgm:spPr/>
    </dgm:pt>
    <dgm:pt modelId="{6982D88A-D25F-47B8-8B68-CD9F13E49A7F}" type="pres">
      <dgm:prSet presAssocID="{80511748-9FAB-439F-9D41-A09D076DC42C}" presName="circleTx" presStyleLbl="node1" presStyleIdx="18" presStyleCnt="19" custLinFactNeighborX="-3216" custLinFactNeighborY="-1956"/>
      <dgm:spPr/>
    </dgm:pt>
    <dgm:pt modelId="{65525A15-13F0-486F-BBA4-2F9FDC575A7A}" type="pres">
      <dgm:prSet presAssocID="{80511748-9FAB-439F-9D41-A09D076DC42C}" presName="spN" presStyleCnt="0"/>
      <dgm:spPr/>
    </dgm:pt>
  </dgm:ptLst>
  <dgm:cxnLst>
    <dgm:cxn modelId="{9BF158CE-A8B1-4145-995A-024E35437B26}" type="presOf" srcId="{18A26E30-9A37-4FCB-9FC5-CF0472737105}" destId="{40462B6D-3897-434B-88AF-41545241A22D}" srcOrd="0" destOrd="0" presId="urn:microsoft.com/office/officeart/2009/3/layout/RandomtoResultProcess"/>
    <dgm:cxn modelId="{F9F5E2E5-C78C-400B-A9E4-727C8B7BF2EE}" srcId="{18A26E30-9A37-4FCB-9FC5-CF0472737105}" destId="{80511748-9FAB-439F-9D41-A09D076DC42C}" srcOrd="1" destOrd="0" parTransId="{D21A0BE3-BB06-4F04-B839-E84D64B24E71}" sibTransId="{0FC273F6-D816-428A-A1CE-8B87164AF5B5}"/>
    <dgm:cxn modelId="{867110E6-038C-4304-8FBA-43AC5EF7488A}" type="presOf" srcId="{C8D650C3-1958-45D8-A7E2-13665A419396}" destId="{F8C7C8E2-587E-498F-AFD5-5F7FF82E08D8}" srcOrd="0" destOrd="0" presId="urn:microsoft.com/office/officeart/2009/3/layout/RandomtoResultProcess"/>
    <dgm:cxn modelId="{97D420E6-7F83-4839-9292-2AD3EAE97D54}" type="presOf" srcId="{80511748-9FAB-439F-9D41-A09D076DC42C}" destId="{6982D88A-D25F-47B8-8B68-CD9F13E49A7F}" srcOrd="0" destOrd="0" presId="urn:microsoft.com/office/officeart/2009/3/layout/RandomtoResultProcess"/>
    <dgm:cxn modelId="{0F4314EF-B822-4904-8CB1-37B89B10AF5F}" srcId="{18A26E30-9A37-4FCB-9FC5-CF0472737105}" destId="{C8D650C3-1958-45D8-A7E2-13665A419396}" srcOrd="0" destOrd="0" parTransId="{CE487471-21B0-458D-B04C-2FDB75E3AA85}" sibTransId="{27DCCB4B-3C77-4337-B8DF-3688B9FEDDE7}"/>
    <dgm:cxn modelId="{C0D1D756-7209-4434-BB8A-125ACBDAB40A}" type="presParOf" srcId="{40462B6D-3897-434B-88AF-41545241A22D}" destId="{6347FBC0-D017-4900-BA33-2526D1E1C09B}" srcOrd="0" destOrd="0" presId="urn:microsoft.com/office/officeart/2009/3/layout/RandomtoResultProcess"/>
    <dgm:cxn modelId="{7093D448-310F-4305-BCFC-74FE657378A6}" type="presParOf" srcId="{6347FBC0-D017-4900-BA33-2526D1E1C09B}" destId="{F8C7C8E2-587E-498F-AFD5-5F7FF82E08D8}" srcOrd="0" destOrd="0" presId="urn:microsoft.com/office/officeart/2009/3/layout/RandomtoResultProcess"/>
    <dgm:cxn modelId="{769CB9D7-BF8B-444A-8659-93491C77A20D}" type="presParOf" srcId="{6347FBC0-D017-4900-BA33-2526D1E1C09B}" destId="{E2EF7B50-6256-4ECA-BA2A-90B4F37A452D}" srcOrd="1" destOrd="0" presId="urn:microsoft.com/office/officeart/2009/3/layout/RandomtoResultProcess"/>
    <dgm:cxn modelId="{B3346D57-9580-4CFB-867F-19663F01D23A}" type="presParOf" srcId="{6347FBC0-D017-4900-BA33-2526D1E1C09B}" destId="{4EC26AA1-661B-415F-BFE4-FA423191A2A6}" srcOrd="2" destOrd="0" presId="urn:microsoft.com/office/officeart/2009/3/layout/RandomtoResultProcess"/>
    <dgm:cxn modelId="{57165113-BAC1-4447-BFBA-F853F423190F}" type="presParOf" srcId="{6347FBC0-D017-4900-BA33-2526D1E1C09B}" destId="{469B5751-3ACF-4A63-A39B-D06238B30B81}" srcOrd="3" destOrd="0" presId="urn:microsoft.com/office/officeart/2009/3/layout/RandomtoResultProcess"/>
    <dgm:cxn modelId="{06C06F3E-84E5-47E8-A9F4-F5E565D22B41}" type="presParOf" srcId="{6347FBC0-D017-4900-BA33-2526D1E1C09B}" destId="{8F3412FD-B505-46C3-B1DE-F46D760382DF}" srcOrd="4" destOrd="0" presId="urn:microsoft.com/office/officeart/2009/3/layout/RandomtoResultProcess"/>
    <dgm:cxn modelId="{A6B2787D-B617-4FF7-BDFC-4887128A88D6}" type="presParOf" srcId="{6347FBC0-D017-4900-BA33-2526D1E1C09B}" destId="{74F1F6BC-5A7F-4D9E-BC7E-91DBCEFC1CA3}" srcOrd="5" destOrd="0" presId="urn:microsoft.com/office/officeart/2009/3/layout/RandomtoResultProcess"/>
    <dgm:cxn modelId="{454E9807-A8FE-4FFC-9380-D4B2F91449ED}" type="presParOf" srcId="{6347FBC0-D017-4900-BA33-2526D1E1C09B}" destId="{818F1809-2F62-446B-B35C-A7F40D1B18E3}" srcOrd="6" destOrd="0" presId="urn:microsoft.com/office/officeart/2009/3/layout/RandomtoResultProcess"/>
    <dgm:cxn modelId="{BB0A2F50-8108-4BFF-9964-B5B9282DD6C6}" type="presParOf" srcId="{6347FBC0-D017-4900-BA33-2526D1E1C09B}" destId="{F96F3147-9B23-468B-82DA-7F8C428F5A63}" srcOrd="7" destOrd="0" presId="urn:microsoft.com/office/officeart/2009/3/layout/RandomtoResultProcess"/>
    <dgm:cxn modelId="{E1D28CA7-A68E-47EA-9F52-3B818312D799}" type="presParOf" srcId="{6347FBC0-D017-4900-BA33-2526D1E1C09B}" destId="{4CD10AC2-25C7-4C35-BF10-0886D512E4FB}" srcOrd="8" destOrd="0" presId="urn:microsoft.com/office/officeart/2009/3/layout/RandomtoResultProcess"/>
    <dgm:cxn modelId="{622709C2-8D80-4A21-8AA2-E3C3525145D0}" type="presParOf" srcId="{6347FBC0-D017-4900-BA33-2526D1E1C09B}" destId="{D5B145C5-F582-4374-B850-5ECC8886B306}" srcOrd="9" destOrd="0" presId="urn:microsoft.com/office/officeart/2009/3/layout/RandomtoResultProcess"/>
    <dgm:cxn modelId="{0FB62465-790E-4DAF-8F4D-BBD5DCF17868}" type="presParOf" srcId="{6347FBC0-D017-4900-BA33-2526D1E1C09B}" destId="{8989EB2E-068B-4EE4-8B6B-BC42DF003A42}" srcOrd="10" destOrd="0" presId="urn:microsoft.com/office/officeart/2009/3/layout/RandomtoResultProcess"/>
    <dgm:cxn modelId="{A083FF9F-9670-4DB4-AF90-BE1813EF5F09}" type="presParOf" srcId="{6347FBC0-D017-4900-BA33-2526D1E1C09B}" destId="{D79DE528-EA3C-4892-99EA-09C544B97685}" srcOrd="11" destOrd="0" presId="urn:microsoft.com/office/officeart/2009/3/layout/RandomtoResultProcess"/>
    <dgm:cxn modelId="{ABAFC405-2EDB-4817-B075-810D6A312BD8}" type="presParOf" srcId="{6347FBC0-D017-4900-BA33-2526D1E1C09B}" destId="{9BB4CD67-FCAE-44B9-8AF2-AD7053FD6230}" srcOrd="12" destOrd="0" presId="urn:microsoft.com/office/officeart/2009/3/layout/RandomtoResultProcess"/>
    <dgm:cxn modelId="{8A6677BA-682E-447D-B49D-26D0B0ABBF34}" type="presParOf" srcId="{6347FBC0-D017-4900-BA33-2526D1E1C09B}" destId="{BA2A9260-E45F-4857-911B-02D47AFBD13F}" srcOrd="13" destOrd="0" presId="urn:microsoft.com/office/officeart/2009/3/layout/RandomtoResultProcess"/>
    <dgm:cxn modelId="{FAF115D1-A99C-40D8-92C8-2FE3A6776505}" type="presParOf" srcId="{6347FBC0-D017-4900-BA33-2526D1E1C09B}" destId="{FF1C0F7D-DEAB-4992-A3C4-40896D91C1A3}" srcOrd="14" destOrd="0" presId="urn:microsoft.com/office/officeart/2009/3/layout/RandomtoResultProcess"/>
    <dgm:cxn modelId="{F89BA9B7-9114-407D-9136-E97C484CA00A}" type="presParOf" srcId="{6347FBC0-D017-4900-BA33-2526D1E1C09B}" destId="{40FF6CBB-1501-4F81-8F1F-9864A90D5D28}" srcOrd="15" destOrd="0" presId="urn:microsoft.com/office/officeart/2009/3/layout/RandomtoResultProcess"/>
    <dgm:cxn modelId="{B8AC2473-02CF-4C4C-9C72-DF34DAC6928D}" type="presParOf" srcId="{6347FBC0-D017-4900-BA33-2526D1E1C09B}" destId="{DC62EA1F-F34F-44E8-9C17-73C86E9F5D7A}" srcOrd="16" destOrd="0" presId="urn:microsoft.com/office/officeart/2009/3/layout/RandomtoResultProcess"/>
    <dgm:cxn modelId="{DF944191-8C3C-496D-A886-0448E3BFCC8D}" type="presParOf" srcId="{6347FBC0-D017-4900-BA33-2526D1E1C09B}" destId="{F3BB815F-6A3F-4791-8F7B-2EBE74575F33}" srcOrd="17" destOrd="0" presId="urn:microsoft.com/office/officeart/2009/3/layout/RandomtoResultProcess"/>
    <dgm:cxn modelId="{6F5B7303-6FDB-4001-8C27-ABDE1B5AFCD9}" type="presParOf" srcId="{6347FBC0-D017-4900-BA33-2526D1E1C09B}" destId="{C28525C7-4BD0-4F9C-BDE4-F8C8C921DEB4}" srcOrd="18" destOrd="0" presId="urn:microsoft.com/office/officeart/2009/3/layout/RandomtoResultProcess"/>
    <dgm:cxn modelId="{81D1E13C-C9BC-45CA-9D1D-AC02D42D4875}" type="presParOf" srcId="{40462B6D-3897-434B-88AF-41545241A22D}" destId="{E88E3671-E601-4591-A687-95D95C9062B2}" srcOrd="1" destOrd="0" presId="urn:microsoft.com/office/officeart/2009/3/layout/RandomtoResultProcess"/>
    <dgm:cxn modelId="{387F0FEA-DBA4-42B7-8568-BAAFEF419545}" type="presParOf" srcId="{E88E3671-E601-4591-A687-95D95C9062B2}" destId="{F9422C81-7808-4070-A8E1-1044E7D23BDC}" srcOrd="0" destOrd="0" presId="urn:microsoft.com/office/officeart/2009/3/layout/RandomtoResultProcess"/>
    <dgm:cxn modelId="{D8659D3B-D5F7-470E-9793-4A122F655488}" type="presParOf" srcId="{E88E3671-E601-4591-A687-95D95C9062B2}" destId="{CD451932-52E1-4A2F-BF97-42D72B8E98C8}" srcOrd="1" destOrd="0" presId="urn:microsoft.com/office/officeart/2009/3/layout/RandomtoResultProcess"/>
    <dgm:cxn modelId="{D494C441-584D-4FE2-90F6-F46261245954}" type="presParOf" srcId="{40462B6D-3897-434B-88AF-41545241A22D}" destId="{7110727A-5423-4358-A72F-67648933E607}" srcOrd="2" destOrd="0" presId="urn:microsoft.com/office/officeart/2009/3/layout/RandomtoResultProcess"/>
    <dgm:cxn modelId="{06F266F7-0364-4CE6-A2B7-D7A6995ABC5A}" type="presParOf" srcId="{40462B6D-3897-434B-88AF-41545241A22D}" destId="{789FE7A5-BE0E-4CD3-8804-776CA9D8A651}" srcOrd="3" destOrd="0" presId="urn:microsoft.com/office/officeart/2009/3/layout/RandomtoResultProcess"/>
    <dgm:cxn modelId="{652C2BCC-F8C6-4399-8385-BC3E096E3B8D}" type="presParOf" srcId="{789FE7A5-BE0E-4CD3-8804-776CA9D8A651}" destId="{21124F33-3D19-4343-84CC-F1C3AD3D64FC}" srcOrd="0" destOrd="0" presId="urn:microsoft.com/office/officeart/2009/3/layout/RandomtoResultProcess"/>
    <dgm:cxn modelId="{794E4E38-16C8-4306-A08A-A339F16C897E}" type="presParOf" srcId="{789FE7A5-BE0E-4CD3-8804-776CA9D8A651}" destId="{1D678CAF-318B-4D45-AE3A-42D9F9E2C672}" srcOrd="1" destOrd="0" presId="urn:microsoft.com/office/officeart/2009/3/layout/RandomtoResultProcess"/>
    <dgm:cxn modelId="{381CF6CF-D22B-44DA-BF82-9EA9C400F79C}" type="presParOf" srcId="{40462B6D-3897-434B-88AF-41545241A22D}" destId="{8F073C19-6475-4640-B4C6-3037E6A4B398}" srcOrd="4" destOrd="0" presId="urn:microsoft.com/office/officeart/2009/3/layout/RandomtoResultProcess"/>
    <dgm:cxn modelId="{63510182-21E6-4EBA-91AD-D766EF343328}" type="presParOf" srcId="{8F073C19-6475-4640-B4C6-3037E6A4B398}" destId="{6982D88A-D25F-47B8-8B68-CD9F13E49A7F}" srcOrd="0" destOrd="0" presId="urn:microsoft.com/office/officeart/2009/3/layout/RandomtoResultProcess"/>
    <dgm:cxn modelId="{CF12EA85-281A-40FE-98DA-4BE1975AC69C}" type="presParOf" srcId="{8F073C19-6475-4640-B4C6-3037E6A4B398}" destId="{65525A15-13F0-486F-BBA4-2F9FDC575A7A}" srcOrd="1" destOrd="0" presId="urn:microsoft.com/office/officeart/2009/3/layout/RandomtoResult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7C8E2-587E-498F-AFD5-5F7FF82E08D8}">
      <dsp:nvSpPr>
        <dsp:cNvPr id="0" name=""/>
        <dsp:cNvSpPr/>
      </dsp:nvSpPr>
      <dsp:spPr>
        <a:xfrm>
          <a:off x="276974" y="1909944"/>
          <a:ext cx="4069030" cy="134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>
              <a:solidFill>
                <a:schemeClr val="tx1">
                  <a:lumMod val="50000"/>
                  <a:lumOff val="50000"/>
                </a:schemeClr>
              </a:solidFill>
              <a:latin typeface="Humanst521 BT" panose="020B0602020204020204" pitchFamily="34" charset="0"/>
            </a:rPr>
            <a:t>Durante el Periodo de agosto a diciembre </a:t>
          </a:r>
          <a:r>
            <a:rPr lang="es-CO" altLang="en-US" sz="2500" kern="1200" dirty="0">
              <a:solidFill>
                <a:schemeClr val="tx1">
                  <a:lumMod val="50000"/>
                  <a:lumOff val="50000"/>
                </a:schemeClr>
              </a:solidFill>
              <a:latin typeface="Humanst521 BT" panose="020B0602020204020204" pitchFamily="34" charset="0"/>
            </a:rPr>
            <a:t>de 2021-2 </a:t>
          </a:r>
          <a:r>
            <a:rPr lang="es-CO" sz="2500" kern="1200" dirty="0">
              <a:solidFill>
                <a:schemeClr val="tx1">
                  <a:lumMod val="50000"/>
                  <a:lumOff val="50000"/>
                </a:schemeClr>
              </a:solidFill>
              <a:latin typeface="Humanst521 BT" panose="020B0602020204020204" pitchFamily="34" charset="0"/>
            </a:rPr>
            <a:t> se recibieron:</a:t>
          </a:r>
        </a:p>
      </dsp:txBody>
      <dsp:txXfrm>
        <a:off x="276974" y="1909944"/>
        <a:ext cx="4069030" cy="1340930"/>
      </dsp:txXfrm>
    </dsp:sp>
    <dsp:sp modelId="{E2EF7B50-6256-4ECA-BA2A-90B4F37A452D}">
      <dsp:nvSpPr>
        <dsp:cNvPr id="0" name=""/>
        <dsp:cNvSpPr/>
      </dsp:nvSpPr>
      <dsp:spPr>
        <a:xfrm>
          <a:off x="272350" y="1502116"/>
          <a:ext cx="323672" cy="3236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C26AA1-661B-415F-BFE4-FA423191A2A6}">
      <dsp:nvSpPr>
        <dsp:cNvPr id="0" name=""/>
        <dsp:cNvSpPr/>
      </dsp:nvSpPr>
      <dsp:spPr>
        <a:xfrm>
          <a:off x="498921" y="1048974"/>
          <a:ext cx="323672" cy="3236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9B5751-3ACF-4A63-A39B-D06238B30B81}">
      <dsp:nvSpPr>
        <dsp:cNvPr id="0" name=""/>
        <dsp:cNvSpPr/>
      </dsp:nvSpPr>
      <dsp:spPr>
        <a:xfrm>
          <a:off x="1042691" y="1139602"/>
          <a:ext cx="508628" cy="5086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3412FD-B505-46C3-B1DE-F46D760382DF}">
      <dsp:nvSpPr>
        <dsp:cNvPr id="0" name=""/>
        <dsp:cNvSpPr/>
      </dsp:nvSpPr>
      <dsp:spPr>
        <a:xfrm>
          <a:off x="1495833" y="641146"/>
          <a:ext cx="323672" cy="3236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F1F6BC-5A7F-4D9E-BC7E-91DBCEFC1CA3}">
      <dsp:nvSpPr>
        <dsp:cNvPr id="0" name=""/>
        <dsp:cNvSpPr/>
      </dsp:nvSpPr>
      <dsp:spPr>
        <a:xfrm>
          <a:off x="2084918" y="459889"/>
          <a:ext cx="323672" cy="3236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8F1809-2F62-446B-B35C-A7F40D1B18E3}">
      <dsp:nvSpPr>
        <dsp:cNvPr id="0" name=""/>
        <dsp:cNvSpPr/>
      </dsp:nvSpPr>
      <dsp:spPr>
        <a:xfrm>
          <a:off x="2809945" y="777089"/>
          <a:ext cx="323672" cy="3236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6F3147-9B23-468B-82DA-7F8C428F5A63}">
      <dsp:nvSpPr>
        <dsp:cNvPr id="0" name=""/>
        <dsp:cNvSpPr/>
      </dsp:nvSpPr>
      <dsp:spPr>
        <a:xfrm>
          <a:off x="3263087" y="1003660"/>
          <a:ext cx="508628" cy="5086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D10AC2-25C7-4C35-BF10-0886D512E4FB}">
      <dsp:nvSpPr>
        <dsp:cNvPr id="0" name=""/>
        <dsp:cNvSpPr/>
      </dsp:nvSpPr>
      <dsp:spPr>
        <a:xfrm>
          <a:off x="3897486" y="1502116"/>
          <a:ext cx="323672" cy="3236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B145C5-F582-4374-B850-5ECC8886B306}">
      <dsp:nvSpPr>
        <dsp:cNvPr id="0" name=""/>
        <dsp:cNvSpPr/>
      </dsp:nvSpPr>
      <dsp:spPr>
        <a:xfrm>
          <a:off x="4169371" y="2000572"/>
          <a:ext cx="323672" cy="3236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89EB2E-068B-4EE4-8B6B-BC42DF003A42}">
      <dsp:nvSpPr>
        <dsp:cNvPr id="0" name=""/>
        <dsp:cNvSpPr/>
      </dsp:nvSpPr>
      <dsp:spPr>
        <a:xfrm>
          <a:off x="1813033" y="1048974"/>
          <a:ext cx="832301" cy="8323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9DE528-EA3C-4892-99EA-09C544B97685}">
      <dsp:nvSpPr>
        <dsp:cNvPr id="0" name=""/>
        <dsp:cNvSpPr/>
      </dsp:nvSpPr>
      <dsp:spPr>
        <a:xfrm>
          <a:off x="45779" y="2770914"/>
          <a:ext cx="323672" cy="3236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4CD67-FCAE-44B9-8AF2-AD7053FD6230}">
      <dsp:nvSpPr>
        <dsp:cNvPr id="0" name=""/>
        <dsp:cNvSpPr/>
      </dsp:nvSpPr>
      <dsp:spPr>
        <a:xfrm>
          <a:off x="317664" y="3178741"/>
          <a:ext cx="508628" cy="5086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2A9260-E45F-4857-911B-02D47AFBD13F}">
      <dsp:nvSpPr>
        <dsp:cNvPr id="0" name=""/>
        <dsp:cNvSpPr/>
      </dsp:nvSpPr>
      <dsp:spPr>
        <a:xfrm>
          <a:off x="997377" y="3541255"/>
          <a:ext cx="739823" cy="7398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1C0F7D-DEAB-4992-A3C4-40896D91C1A3}">
      <dsp:nvSpPr>
        <dsp:cNvPr id="0" name=""/>
        <dsp:cNvSpPr/>
      </dsp:nvSpPr>
      <dsp:spPr>
        <a:xfrm>
          <a:off x="1948975" y="4130340"/>
          <a:ext cx="323672" cy="3236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FF6CBB-1501-4F81-8F1F-9864A90D5D28}">
      <dsp:nvSpPr>
        <dsp:cNvPr id="0" name=""/>
        <dsp:cNvSpPr/>
      </dsp:nvSpPr>
      <dsp:spPr>
        <a:xfrm>
          <a:off x="2130232" y="3541255"/>
          <a:ext cx="508628" cy="5086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62EA1F-F34F-44E8-9C17-73C86E9F5D7A}">
      <dsp:nvSpPr>
        <dsp:cNvPr id="0" name=""/>
        <dsp:cNvSpPr/>
      </dsp:nvSpPr>
      <dsp:spPr>
        <a:xfrm>
          <a:off x="2583374" y="4175654"/>
          <a:ext cx="323672" cy="3236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BB815F-6A3F-4791-8F7B-2EBE74575F33}">
      <dsp:nvSpPr>
        <dsp:cNvPr id="0" name=""/>
        <dsp:cNvSpPr/>
      </dsp:nvSpPr>
      <dsp:spPr>
        <a:xfrm>
          <a:off x="2991202" y="3450627"/>
          <a:ext cx="739823" cy="7398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8525C7-4BD0-4F9C-BDE4-F8C8C921DEB4}">
      <dsp:nvSpPr>
        <dsp:cNvPr id="0" name=""/>
        <dsp:cNvSpPr/>
      </dsp:nvSpPr>
      <dsp:spPr>
        <a:xfrm>
          <a:off x="3988114" y="3269370"/>
          <a:ext cx="508628" cy="5086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422C81-7808-4070-A8E1-1044E7D23BDC}">
      <dsp:nvSpPr>
        <dsp:cNvPr id="0" name=""/>
        <dsp:cNvSpPr/>
      </dsp:nvSpPr>
      <dsp:spPr>
        <a:xfrm>
          <a:off x="4496743" y="1138849"/>
          <a:ext cx="1493770" cy="2851770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124F33-3D19-4343-84CC-F1C3AD3D64FC}">
      <dsp:nvSpPr>
        <dsp:cNvPr id="0" name=""/>
        <dsp:cNvSpPr/>
      </dsp:nvSpPr>
      <dsp:spPr>
        <a:xfrm>
          <a:off x="5718919" y="1138849"/>
          <a:ext cx="1493770" cy="2851770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82D88A-D25F-47B8-8B68-CD9F13E49A7F}">
      <dsp:nvSpPr>
        <dsp:cNvPr id="0" name=""/>
        <dsp:cNvSpPr/>
      </dsp:nvSpPr>
      <dsp:spPr>
        <a:xfrm>
          <a:off x="7264282" y="835439"/>
          <a:ext cx="3462831" cy="34628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5000" b="1" kern="1200" dirty="0">
              <a:latin typeface="Humanst521 BT" panose="020B0602020204020204" pitchFamily="34" charset="0"/>
            </a:rPr>
            <a:t>32 </a:t>
          </a:r>
        </a:p>
        <a:p>
          <a:pPr marL="0" lvl="0" indent="0" algn="ctr" defTabSz="2222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3200" b="1" kern="1200" dirty="0">
              <a:latin typeface="Humanst521 BT" panose="020B0602020204020204" pitchFamily="34" charset="0"/>
            </a:rPr>
            <a:t>PQRSDF</a:t>
          </a:r>
        </a:p>
      </dsp:txBody>
      <dsp:txXfrm>
        <a:off x="7771402" y="1342559"/>
        <a:ext cx="2448591" cy="2448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ADC343D-D947-B744-90D1-D85CC30CD8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2F6F1E-780D-E548-9DA5-958DF0D421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A4483-9979-734E-B987-4DB1AA15EE4C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36F736-E75F-A24D-B344-BC46D615BD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2C5085-6704-664F-9BD8-449E2F02E1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39DC2-7909-D340-8C1F-4C12628190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7170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D527-6D6A-5D47-9153-7AAF59C50C4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88CEF-AFF7-B344-AE63-E0B7D8859F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078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88CEF-AFF7-B344-AE63-E0B7D8859F44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703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ron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B28C3E-0672-DA44-904B-18A7E5898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ED3-4138-6A49-9D1C-D551AD270D5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48031B-F10F-064B-A96E-B125D815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BC6774-78B3-4749-85AC-B4122DB9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CA6D-9AD2-8748-9749-D6404F56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773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8F3376-C7CE-AB40-BE9F-6E0D523A4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ED3-4138-6A49-9D1C-D551AD270D5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19E9D5-6946-D647-B296-F21F2AD1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9DE880-7576-1743-8F1D-381792D9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CA6D-9AD2-8748-9749-D6404F56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172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fron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B28C3E-0672-DA44-904B-18A7E5898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ED3-4138-6A49-9D1C-D551AD270D5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48031B-F10F-064B-A96E-B125D815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BC6774-78B3-4749-85AC-B4122DB9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CA6D-9AD2-8748-9749-D6404F56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334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o de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704DB-393D-7747-A9F6-8896007D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ED3-4138-6A49-9D1C-D551AD270D5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B8F6F5-8A59-3E4B-B762-B10D5BBDC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C069C4-AD1B-824E-ADAA-97F6AF1C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CA6D-9AD2-8748-9749-D6404F56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027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568FF9-11AE-1246-BA9B-3E0E6E35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ED3-4138-6A49-9D1C-D551AD270D5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C95914-F566-BC42-8A11-DBC6E883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11B1E1-4ABF-C143-922F-75719411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CA6D-9AD2-8748-9749-D6404F56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427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dor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568FF9-11AE-1246-BA9B-3E0E6E35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ED3-4138-6A49-9D1C-D551AD270D5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C95914-F566-BC42-8A11-DBC6E883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11B1E1-4ABF-C143-922F-75719411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CA6D-9AD2-8748-9749-D6404F56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93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or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568FF9-11AE-1246-BA9B-3E0E6E35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ED3-4138-6A49-9D1C-D551AD270D5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C95914-F566-BC42-8A11-DBC6E883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11B1E1-4ABF-C143-922F-75719411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CA6D-9AD2-8748-9749-D6404F56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474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AC658B-FCE1-A049-AC26-0A64E3B1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ED3-4138-6A49-9D1C-D551AD270D5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AD4570-42EE-FB43-BA4E-5BCA7A453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B4D0EA-9D6F-A34C-B722-8FC246CF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CA6D-9AD2-8748-9749-D6404F56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01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8F3376-C7CE-AB40-BE9F-6E0D523A4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ED3-4138-6A49-9D1C-D551AD270D5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19E9D5-6946-D647-B296-F21F2AD1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9DE880-7576-1743-8F1D-381792D9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CA6D-9AD2-8748-9749-D6404F56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887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8F3376-C7CE-AB40-BE9F-6E0D523A4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ED3-4138-6A49-9D1C-D551AD270D5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19E9D5-6946-D647-B296-F21F2AD1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9DE880-7576-1743-8F1D-381792D9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CA6D-9AD2-8748-9749-D6404F56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505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C54813-F8AB-5C46-BC52-583938A1C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61ED3-4138-6A49-9D1C-D551AD270D5B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ADE95E-8224-634D-80EC-D8F69AB66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0E3860-01E6-B442-899F-8A35BBE45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8CA6D-9AD2-8748-9749-D6404F56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38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9" r:id="rId5"/>
    <p:sldLayoutId id="2147483657" r:id="rId6"/>
    <p:sldLayoutId id="2147483652" r:id="rId7"/>
    <p:sldLayoutId id="2147483653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rrespondenciabaq@americana.edu.c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757E88-4855-435B-BFFB-57E18E303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73" y="-1"/>
            <a:ext cx="12302699" cy="69098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B2FFB2-228A-418B-B7B7-CD5ED19EEC2E}"/>
              </a:ext>
            </a:extLst>
          </p:cNvPr>
          <p:cNvSpPr txBox="1"/>
          <p:nvPr/>
        </p:nvSpPr>
        <p:spPr>
          <a:xfrm>
            <a:off x="3525172" y="1940327"/>
            <a:ext cx="4941514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s-CO" sz="2800" b="1" dirty="0">
                <a:solidFill>
                  <a:srgbClr val="2600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INFORME DETALLADO Y PORMENORIZADO DE LAS PETICIONES, QUEJAS, RECLAMOS, SUGERENCIAS, DENUNCIAS Y FELICITACIONES</a:t>
            </a:r>
          </a:p>
          <a:p>
            <a:pPr algn="r"/>
            <a:r>
              <a:rPr lang="es-CO" sz="2800" i="1" dirty="0">
                <a:solidFill>
                  <a:srgbClr val="2600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Agosto a Diciembre de 2021-2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0B545C-6415-4544-9FFC-D605FB81C257}"/>
              </a:ext>
            </a:extLst>
          </p:cNvPr>
          <p:cNvSpPr txBox="1"/>
          <p:nvPr/>
        </p:nvSpPr>
        <p:spPr>
          <a:xfrm>
            <a:off x="5322045" y="6253930"/>
            <a:ext cx="2020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Sede Barranquilla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72746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1E92C6F6-FE40-4410-9614-14BA8A6E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" y="0"/>
            <a:ext cx="121847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8733F8-4CCF-483E-9FBA-6A5A7755AD43}"/>
              </a:ext>
            </a:extLst>
          </p:cNvPr>
          <p:cNvSpPr txBox="1"/>
          <p:nvPr/>
        </p:nvSpPr>
        <p:spPr>
          <a:xfrm>
            <a:off x="2029049" y="727606"/>
            <a:ext cx="8133901" cy="563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400" b="1">
                <a:solidFill>
                  <a:srgbClr val="2600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Solicitudes Presentadas por mes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E236B9-834E-4BBA-A20B-43593E1E201E}"/>
              </a:ext>
            </a:extLst>
          </p:cNvPr>
          <p:cNvSpPr txBox="1"/>
          <p:nvPr/>
        </p:nvSpPr>
        <p:spPr>
          <a:xfrm>
            <a:off x="2961542" y="1199925"/>
            <a:ext cx="6268914" cy="406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C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Periodo</a:t>
            </a:r>
            <a:r>
              <a:rPr lang="es-CO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de agosto a diciembre de 2021-2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F7A51E1-384A-4C4E-A9F5-1E6A7877A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196858"/>
              </p:ext>
            </p:extLst>
          </p:nvPr>
        </p:nvGraphicFramePr>
        <p:xfrm>
          <a:off x="968374" y="1963727"/>
          <a:ext cx="10271127" cy="3589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4621">
                  <a:extLst>
                    <a:ext uri="{9D8B030D-6E8A-4147-A177-3AD203B41FA5}">
                      <a16:colId xmlns:a16="http://schemas.microsoft.com/office/drawing/2014/main" val="1417707447"/>
                    </a:ext>
                  </a:extLst>
                </a:gridCol>
                <a:gridCol w="1418567">
                  <a:extLst>
                    <a:ext uri="{9D8B030D-6E8A-4147-A177-3AD203B41FA5}">
                      <a16:colId xmlns:a16="http://schemas.microsoft.com/office/drawing/2014/main" val="2393916840"/>
                    </a:ext>
                  </a:extLst>
                </a:gridCol>
                <a:gridCol w="1100478">
                  <a:extLst>
                    <a:ext uri="{9D8B030D-6E8A-4147-A177-3AD203B41FA5}">
                      <a16:colId xmlns:a16="http://schemas.microsoft.com/office/drawing/2014/main" val="3486520361"/>
                    </a:ext>
                  </a:extLst>
                </a:gridCol>
                <a:gridCol w="1100478">
                  <a:extLst>
                    <a:ext uri="{9D8B030D-6E8A-4147-A177-3AD203B41FA5}">
                      <a16:colId xmlns:a16="http://schemas.microsoft.com/office/drawing/2014/main" val="784714643"/>
                    </a:ext>
                  </a:extLst>
                </a:gridCol>
                <a:gridCol w="1265549">
                  <a:extLst>
                    <a:ext uri="{9D8B030D-6E8A-4147-A177-3AD203B41FA5}">
                      <a16:colId xmlns:a16="http://schemas.microsoft.com/office/drawing/2014/main" val="3525019038"/>
                    </a:ext>
                  </a:extLst>
                </a:gridCol>
                <a:gridCol w="1100478">
                  <a:extLst>
                    <a:ext uri="{9D8B030D-6E8A-4147-A177-3AD203B41FA5}">
                      <a16:colId xmlns:a16="http://schemas.microsoft.com/office/drawing/2014/main" val="913833255"/>
                    </a:ext>
                  </a:extLst>
                </a:gridCol>
                <a:gridCol w="1100478">
                  <a:extLst>
                    <a:ext uri="{9D8B030D-6E8A-4147-A177-3AD203B41FA5}">
                      <a16:colId xmlns:a16="http://schemas.microsoft.com/office/drawing/2014/main" val="3777164049"/>
                    </a:ext>
                  </a:extLst>
                </a:gridCol>
                <a:gridCol w="1100478">
                  <a:extLst>
                    <a:ext uri="{9D8B030D-6E8A-4147-A177-3AD203B41FA5}">
                      <a16:colId xmlns:a16="http://schemas.microsoft.com/office/drawing/2014/main" val="3205142245"/>
                    </a:ext>
                  </a:extLst>
                </a:gridCol>
              </a:tblGrid>
              <a:tr h="67374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Mes en el que se presentó la solicitud</a:t>
                      </a:r>
                      <a:endParaRPr lang="es-E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Queja</a:t>
                      </a:r>
                      <a:endParaRPr lang="es-CO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Reclamo</a:t>
                      </a:r>
                      <a:endParaRPr lang="es-CO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Petición</a:t>
                      </a:r>
                      <a:endParaRPr lang="es-CO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Solicitud</a:t>
                      </a:r>
                      <a:endParaRPr lang="es-CO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Denuncia</a:t>
                      </a:r>
                      <a:endParaRPr lang="es-CO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Felicitación</a:t>
                      </a:r>
                      <a:endParaRPr lang="es-CO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Totales</a:t>
                      </a:r>
                      <a:endParaRPr lang="es-CO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2189"/>
                  </a:ext>
                </a:extLst>
              </a:tr>
              <a:tr h="5034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</a:rPr>
                        <a:t>Agosto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996025"/>
                  </a:ext>
                </a:extLst>
              </a:tr>
              <a:tr h="5034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</a:rPr>
                        <a:t>Septiembre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s-CO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s-CO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s-CO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s-CO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s-CO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270807"/>
                  </a:ext>
                </a:extLst>
              </a:tr>
              <a:tr h="5034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s-CO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s-CO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s-CO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s-CO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151277"/>
                  </a:ext>
                </a:extLst>
              </a:tr>
              <a:tr h="5034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s-CO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s-CO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62144"/>
                  </a:ext>
                </a:extLst>
              </a:tr>
              <a:tr h="5034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018428"/>
                  </a:ext>
                </a:extLst>
              </a:tr>
              <a:tr h="3984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Total</a:t>
                      </a:r>
                      <a:endParaRPr lang="es-CO" sz="15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5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708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13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1E92C6F6-FE40-4410-9614-14BA8A6E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" y="0"/>
            <a:ext cx="121847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F76EBF2-27EE-425F-AB22-128140A23CBA}"/>
              </a:ext>
            </a:extLst>
          </p:cNvPr>
          <p:cNvSpPr txBox="1"/>
          <p:nvPr/>
        </p:nvSpPr>
        <p:spPr>
          <a:xfrm>
            <a:off x="2029049" y="727606"/>
            <a:ext cx="8133901" cy="563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400" b="1">
                <a:solidFill>
                  <a:srgbClr val="2600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QRSFDP Recibidas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F5D1C5-9B0D-4BAE-8114-78F65D7A7B0A}"/>
              </a:ext>
            </a:extLst>
          </p:cNvPr>
          <p:cNvSpPr txBox="1"/>
          <p:nvPr/>
        </p:nvSpPr>
        <p:spPr>
          <a:xfrm>
            <a:off x="2945708" y="1184444"/>
            <a:ext cx="6268914" cy="4697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i="1" dirty="0"/>
              <a:t>Periodo de agosto a diciembre de 2021-2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FBA92E-0A21-412B-A141-970C01703C84}"/>
              </a:ext>
            </a:extLst>
          </p:cNvPr>
          <p:cNvSpPr txBox="1"/>
          <p:nvPr/>
        </p:nvSpPr>
        <p:spPr>
          <a:xfrm>
            <a:off x="7292" y="5658667"/>
            <a:ext cx="12177416" cy="477054"/>
          </a:xfrm>
          <a:prstGeom prst="rect">
            <a:avLst/>
          </a:prstGeom>
          <a:solidFill>
            <a:srgbClr val="3100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2500" b="1" dirty="0">
                <a:solidFill>
                  <a:schemeClr val="bg1"/>
                </a:solidFill>
              </a:rPr>
              <a:t>De agosto a diciembre de 2021-2 se presentaron 32 solicitudes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8F03A79-4BF3-485D-9A53-30FD495F3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295515"/>
              </p:ext>
            </p:extLst>
          </p:nvPr>
        </p:nvGraphicFramePr>
        <p:xfrm>
          <a:off x="432619" y="1690769"/>
          <a:ext cx="5040631" cy="3409157"/>
        </p:xfrm>
        <a:graphic>
          <a:graphicData uri="http://schemas.openxmlformats.org/drawingml/2006/table">
            <a:tbl>
              <a:tblPr/>
              <a:tblGrid>
                <a:gridCol w="1408583">
                  <a:extLst>
                    <a:ext uri="{9D8B030D-6E8A-4147-A177-3AD203B41FA5}">
                      <a16:colId xmlns:a16="http://schemas.microsoft.com/office/drawing/2014/main" val="2813620538"/>
                    </a:ext>
                  </a:extLst>
                </a:gridCol>
                <a:gridCol w="1932436">
                  <a:extLst>
                    <a:ext uri="{9D8B030D-6E8A-4147-A177-3AD203B41FA5}">
                      <a16:colId xmlns:a16="http://schemas.microsoft.com/office/drawing/2014/main" val="2117634242"/>
                    </a:ext>
                  </a:extLst>
                </a:gridCol>
                <a:gridCol w="1699612">
                  <a:extLst>
                    <a:ext uri="{9D8B030D-6E8A-4147-A177-3AD203B41FA5}">
                      <a16:colId xmlns:a16="http://schemas.microsoft.com/office/drawing/2014/main" val="3425128510"/>
                    </a:ext>
                  </a:extLst>
                </a:gridCol>
              </a:tblGrid>
              <a:tr h="464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Total QRSFDP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Queja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5031"/>
                  </a:ext>
                </a:extLst>
              </a:tr>
              <a:tr h="464885">
                <a:tc>
                  <a:txBody>
                    <a:bodyPr/>
                    <a:lstStyle/>
                    <a:p>
                      <a:pPr rtl="0" fontAlgn="ctr"/>
                      <a:r>
                        <a:rPr lang="es-CO" sz="180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Quejas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56,3%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340742"/>
                  </a:ext>
                </a:extLst>
              </a:tr>
              <a:tr h="464885">
                <a:tc>
                  <a:txBody>
                    <a:bodyPr/>
                    <a:lstStyle/>
                    <a:p>
                      <a:pPr rtl="0" fontAlgn="ctr"/>
                      <a:r>
                        <a:rPr lang="es-CO" sz="180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Reclamos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9,4%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718712"/>
                  </a:ext>
                </a:extLst>
              </a:tr>
              <a:tr h="464885">
                <a:tc>
                  <a:txBody>
                    <a:bodyPr/>
                    <a:lstStyle/>
                    <a:p>
                      <a:pPr rtl="0" fontAlgn="ctr"/>
                      <a:r>
                        <a:rPr lang="es-CO" sz="180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Peticiones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15,6%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303503"/>
                  </a:ext>
                </a:extLst>
              </a:tr>
              <a:tr h="464885">
                <a:tc>
                  <a:txBody>
                    <a:bodyPr/>
                    <a:lstStyle/>
                    <a:p>
                      <a:pPr rtl="0" fontAlgn="ctr"/>
                      <a:r>
                        <a:rPr lang="es-CO" sz="180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Felicitaciones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3,1%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228084"/>
                  </a:ext>
                </a:extLst>
              </a:tr>
              <a:tr h="464885">
                <a:tc>
                  <a:txBody>
                    <a:bodyPr/>
                    <a:lstStyle/>
                    <a:p>
                      <a:pPr rtl="0" fontAlgn="ctr"/>
                      <a:r>
                        <a:rPr lang="es-CO" sz="180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Sugerencias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15,6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976206"/>
                  </a:ext>
                </a:extLst>
              </a:tr>
              <a:tr h="619847">
                <a:tc>
                  <a:txBody>
                    <a:bodyPr/>
                    <a:lstStyle/>
                    <a:p>
                      <a:pPr rtl="0" fontAlgn="ctr"/>
                      <a:r>
                        <a:rPr lang="es-CO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Total QRSFP recibidas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91858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C9BDE892-2581-4ADB-8B9D-12118D489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03" y="1676456"/>
            <a:ext cx="5997678" cy="3409157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34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1E92C6F6-FE40-4410-9614-14BA8A6E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" y="0"/>
            <a:ext cx="121847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873A1AE-74C0-46A3-8D8C-6BFC4DB2D270}"/>
              </a:ext>
            </a:extLst>
          </p:cNvPr>
          <p:cNvSpPr txBox="1"/>
          <p:nvPr/>
        </p:nvSpPr>
        <p:spPr>
          <a:xfrm>
            <a:off x="1547191" y="727604"/>
            <a:ext cx="8615760" cy="563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400" b="1">
                <a:solidFill>
                  <a:srgbClr val="2600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Solicitudes Cerradas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F9A01-E523-464F-8DB7-65D1CEDFCD2C}"/>
              </a:ext>
            </a:extLst>
          </p:cNvPr>
          <p:cNvSpPr txBox="1"/>
          <p:nvPr/>
        </p:nvSpPr>
        <p:spPr>
          <a:xfrm>
            <a:off x="2574332" y="1184442"/>
            <a:ext cx="6640290" cy="4697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000" b="1" i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Periodo de agosto a diciembre de 2021-2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C458AB-2AE5-4B2D-9C04-5777603A96B4}"/>
              </a:ext>
            </a:extLst>
          </p:cNvPr>
          <p:cNvSpPr txBox="1"/>
          <p:nvPr/>
        </p:nvSpPr>
        <p:spPr>
          <a:xfrm>
            <a:off x="7292" y="5674665"/>
            <a:ext cx="12177416" cy="477054"/>
          </a:xfrm>
          <a:prstGeom prst="rect">
            <a:avLst/>
          </a:prstGeom>
          <a:solidFill>
            <a:srgbClr val="3100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2500" b="1" dirty="0">
                <a:solidFill>
                  <a:schemeClr val="bg1"/>
                </a:solidFill>
              </a:rPr>
              <a:t>El 88,9% de las solicitudes recibidas fueron atendidas de agosto a diciembre de 2021-2.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5FC5347-2C02-4AE9-83B4-CC938E594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744744"/>
              </p:ext>
            </p:extLst>
          </p:nvPr>
        </p:nvGraphicFramePr>
        <p:xfrm>
          <a:off x="619123" y="1747545"/>
          <a:ext cx="5162551" cy="3441623"/>
        </p:xfrm>
        <a:graphic>
          <a:graphicData uri="http://schemas.openxmlformats.org/drawingml/2006/table">
            <a:tbl>
              <a:tblPr/>
              <a:tblGrid>
                <a:gridCol w="1268846">
                  <a:extLst>
                    <a:ext uri="{9D8B030D-6E8A-4147-A177-3AD203B41FA5}">
                      <a16:colId xmlns:a16="http://schemas.microsoft.com/office/drawing/2014/main" val="3411585"/>
                    </a:ext>
                  </a:extLst>
                </a:gridCol>
                <a:gridCol w="1500597">
                  <a:extLst>
                    <a:ext uri="{9D8B030D-6E8A-4147-A177-3AD203B41FA5}">
                      <a16:colId xmlns:a16="http://schemas.microsoft.com/office/drawing/2014/main" val="1132736046"/>
                    </a:ext>
                  </a:extLst>
                </a:gridCol>
                <a:gridCol w="1408846">
                  <a:extLst>
                    <a:ext uri="{9D8B030D-6E8A-4147-A177-3AD203B41FA5}">
                      <a16:colId xmlns:a16="http://schemas.microsoft.com/office/drawing/2014/main" val="126496119"/>
                    </a:ext>
                  </a:extLst>
                </a:gridCol>
                <a:gridCol w="984262">
                  <a:extLst>
                    <a:ext uri="{9D8B030D-6E8A-4147-A177-3AD203B41FA5}">
                      <a16:colId xmlns:a16="http://schemas.microsoft.com/office/drawing/2014/main" val="1427150864"/>
                    </a:ext>
                  </a:extLst>
                </a:gridCol>
              </a:tblGrid>
              <a:tr h="480643">
                <a:tc>
                  <a:txBody>
                    <a:bodyPr/>
                    <a:lstStyle/>
                    <a:p>
                      <a:pPr rtl="0" fontAlgn="ctr"/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</a:rPr>
                        <a:t>Total QRSFDP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</a:rPr>
                        <a:t>Cantidad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</a:rPr>
                        <a:t>Cerradas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70223"/>
                  </a:ext>
                </a:extLst>
              </a:tr>
              <a:tr h="480643">
                <a:tc>
                  <a:txBody>
                    <a:bodyPr/>
                    <a:lstStyle/>
                    <a:p>
                      <a:pPr rtl="0" fontAlgn="ctr"/>
                      <a:r>
                        <a:rPr lang="es-CO" sz="1600" dirty="0">
                          <a:effectLst/>
                        </a:rPr>
                        <a:t>Quejas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18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>
                          <a:effectLst/>
                        </a:rPr>
                        <a:t>15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57,7%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389226"/>
                  </a:ext>
                </a:extLst>
              </a:tr>
              <a:tr h="480643">
                <a:tc>
                  <a:txBody>
                    <a:bodyPr/>
                    <a:lstStyle/>
                    <a:p>
                      <a:pPr rtl="0" fontAlgn="ctr"/>
                      <a:r>
                        <a:rPr lang="es-CO" sz="1600">
                          <a:effectLst/>
                        </a:rPr>
                        <a:t>Reclamos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7,7%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171073"/>
                  </a:ext>
                </a:extLst>
              </a:tr>
              <a:tr h="480643">
                <a:tc>
                  <a:txBody>
                    <a:bodyPr/>
                    <a:lstStyle/>
                    <a:p>
                      <a:pPr rtl="0" fontAlgn="ctr"/>
                      <a:r>
                        <a:rPr lang="es-CO" sz="1600">
                          <a:effectLst/>
                        </a:rPr>
                        <a:t>Peticiones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>
                          <a:effectLst/>
                        </a:rPr>
                        <a:t>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4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15,4%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70317"/>
                  </a:ext>
                </a:extLst>
              </a:tr>
              <a:tr h="480643">
                <a:tc>
                  <a:txBody>
                    <a:bodyPr/>
                    <a:lstStyle/>
                    <a:p>
                      <a:pPr rtl="0" fontAlgn="ctr"/>
                      <a:r>
                        <a:rPr lang="es-CO" sz="1600">
                          <a:effectLst/>
                        </a:rPr>
                        <a:t>Felicitaciones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>
                          <a:effectLst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3,8%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74647"/>
                  </a:ext>
                </a:extLst>
              </a:tr>
              <a:tr h="480643">
                <a:tc>
                  <a:txBody>
                    <a:bodyPr/>
                    <a:lstStyle/>
                    <a:p>
                      <a:pPr rtl="0" fontAlgn="ctr"/>
                      <a:r>
                        <a:rPr lang="es-CO" sz="1600" dirty="0">
                          <a:effectLst/>
                        </a:rPr>
                        <a:t>Sugerencias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>
                          <a:effectLst/>
                        </a:rPr>
                        <a:t>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4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15,4%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478606"/>
                  </a:ext>
                </a:extLst>
              </a:tr>
              <a:tr h="557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dirty="0">
                          <a:effectLst/>
                        </a:rPr>
                        <a:t>Total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dirty="0">
                          <a:effectLst/>
                        </a:rPr>
                        <a:t>32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dirty="0">
                          <a:effectLst/>
                        </a:rPr>
                        <a:t>26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dirty="0">
                          <a:effectLst/>
                        </a:rPr>
                        <a:t>100%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83039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9F4AC520-1619-4F33-B8D6-05C3855A6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96" y="1741980"/>
            <a:ext cx="5559981" cy="3447188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837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1E92C6F6-FE40-4410-9614-14BA8A6E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" y="-35156"/>
            <a:ext cx="121847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C91A29-5C3D-4936-BA8D-B07313D0F18F}"/>
              </a:ext>
            </a:extLst>
          </p:cNvPr>
          <p:cNvSpPr txBox="1"/>
          <p:nvPr/>
        </p:nvSpPr>
        <p:spPr>
          <a:xfrm>
            <a:off x="2029049" y="727606"/>
            <a:ext cx="8133901" cy="563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400" b="1">
                <a:solidFill>
                  <a:srgbClr val="2600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Solicitudes en Trámite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047055-7CFF-4288-A841-4C40A2B0D1A2}"/>
              </a:ext>
            </a:extLst>
          </p:cNvPr>
          <p:cNvSpPr txBox="1"/>
          <p:nvPr/>
        </p:nvSpPr>
        <p:spPr>
          <a:xfrm>
            <a:off x="2945708" y="1184444"/>
            <a:ext cx="6268914" cy="4697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000" b="1" i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Periodo de agosto a diciembre de 2021-2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D0CACA-AFCA-4AA5-BA27-85B8968A65E1}"/>
              </a:ext>
            </a:extLst>
          </p:cNvPr>
          <p:cNvSpPr txBox="1"/>
          <p:nvPr/>
        </p:nvSpPr>
        <p:spPr>
          <a:xfrm>
            <a:off x="-12189" y="5907256"/>
            <a:ext cx="12204190" cy="446276"/>
          </a:xfrm>
          <a:prstGeom prst="rect">
            <a:avLst/>
          </a:prstGeom>
          <a:solidFill>
            <a:srgbClr val="3100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2300" b="1" dirty="0">
                <a:solidFill>
                  <a:schemeClr val="bg1"/>
                </a:solidFill>
              </a:rPr>
              <a:t>El 18,8% de las solicitudes recibidas de agosto a diciembre de 2021-2 se encuentran en trámite.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0C2261-F15E-47D1-ADB2-21E8147F4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184480"/>
              </p:ext>
            </p:extLst>
          </p:nvPr>
        </p:nvGraphicFramePr>
        <p:xfrm>
          <a:off x="741044" y="1650402"/>
          <a:ext cx="4554855" cy="3702649"/>
        </p:xfrm>
        <a:graphic>
          <a:graphicData uri="http://schemas.openxmlformats.org/drawingml/2006/table">
            <a:tbl>
              <a:tblPr/>
              <a:tblGrid>
                <a:gridCol w="1272835">
                  <a:extLst>
                    <a:ext uri="{9D8B030D-6E8A-4147-A177-3AD203B41FA5}">
                      <a16:colId xmlns:a16="http://schemas.microsoft.com/office/drawing/2014/main" val="3643115902"/>
                    </a:ext>
                  </a:extLst>
                </a:gridCol>
                <a:gridCol w="1746203">
                  <a:extLst>
                    <a:ext uri="{9D8B030D-6E8A-4147-A177-3AD203B41FA5}">
                      <a16:colId xmlns:a16="http://schemas.microsoft.com/office/drawing/2014/main" val="3160419433"/>
                    </a:ext>
                  </a:extLst>
                </a:gridCol>
                <a:gridCol w="1535817">
                  <a:extLst>
                    <a:ext uri="{9D8B030D-6E8A-4147-A177-3AD203B41FA5}">
                      <a16:colId xmlns:a16="http://schemas.microsoft.com/office/drawing/2014/main" val="2148422881"/>
                    </a:ext>
                  </a:extLst>
                </a:gridCol>
              </a:tblGrid>
              <a:tr h="520685">
                <a:tc>
                  <a:txBody>
                    <a:bodyPr/>
                    <a:lstStyle/>
                    <a:p>
                      <a:pPr rtl="0" fontAlgn="ctr"/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</a:rPr>
                        <a:t>Total QRSFDP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</a:rPr>
                        <a:t>En Trámite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307845"/>
                  </a:ext>
                </a:extLst>
              </a:tr>
              <a:tr h="520685">
                <a:tc>
                  <a:txBody>
                    <a:bodyPr/>
                    <a:lstStyle/>
                    <a:p>
                      <a:pPr rtl="0" fontAlgn="ctr"/>
                      <a:r>
                        <a:rPr lang="es-CO" sz="1600" dirty="0">
                          <a:effectLst/>
                        </a:rPr>
                        <a:t>Quejas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dirty="0">
                          <a:effectLst/>
                        </a:rPr>
                        <a:t>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dirty="0">
                          <a:effectLst/>
                        </a:rPr>
                        <a:t>9,4%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695201"/>
                  </a:ext>
                </a:extLst>
              </a:tr>
              <a:tr h="520685">
                <a:tc>
                  <a:txBody>
                    <a:bodyPr/>
                    <a:lstStyle/>
                    <a:p>
                      <a:pPr rtl="0" fontAlgn="ctr"/>
                      <a:r>
                        <a:rPr lang="es-CO" sz="1600" dirty="0">
                          <a:effectLst/>
                        </a:rPr>
                        <a:t>Reclamos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>
                          <a:effectLst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dirty="0">
                          <a:effectLst/>
                        </a:rPr>
                        <a:t>3,1%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654894"/>
                  </a:ext>
                </a:extLst>
              </a:tr>
              <a:tr h="520685">
                <a:tc>
                  <a:txBody>
                    <a:bodyPr/>
                    <a:lstStyle/>
                    <a:p>
                      <a:pPr rtl="0" fontAlgn="ctr"/>
                      <a:r>
                        <a:rPr lang="es-CO" sz="1600" dirty="0">
                          <a:effectLst/>
                        </a:rPr>
                        <a:t>Peticiones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dirty="0">
                          <a:effectLst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dirty="0">
                          <a:effectLst/>
                        </a:rPr>
                        <a:t>3,1%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260631"/>
                  </a:ext>
                </a:extLst>
              </a:tr>
              <a:tr h="520685">
                <a:tc>
                  <a:txBody>
                    <a:bodyPr/>
                    <a:lstStyle/>
                    <a:p>
                      <a:pPr rtl="0" fontAlgn="ctr"/>
                      <a:r>
                        <a:rPr lang="es-CO" sz="1600">
                          <a:effectLst/>
                        </a:rPr>
                        <a:t>Felicitaciones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dirty="0">
                          <a:effectLst/>
                        </a:rPr>
                        <a:t>0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dirty="0">
                          <a:effectLst/>
                        </a:rPr>
                        <a:t>0,0%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319278"/>
                  </a:ext>
                </a:extLst>
              </a:tr>
              <a:tr h="520685">
                <a:tc>
                  <a:txBody>
                    <a:bodyPr/>
                    <a:lstStyle/>
                    <a:p>
                      <a:pPr rtl="0" fontAlgn="ctr"/>
                      <a:r>
                        <a:rPr lang="es-CO" sz="1600" dirty="0">
                          <a:effectLst/>
                        </a:rPr>
                        <a:t>Sugerencias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>
                          <a:effectLst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dirty="0">
                          <a:effectLst/>
                        </a:rPr>
                        <a:t>3,1%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381648"/>
                  </a:ext>
                </a:extLst>
              </a:tr>
              <a:tr h="5785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dirty="0">
                          <a:effectLst/>
                        </a:rPr>
                        <a:t>Total QRSFDP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dirty="0">
                          <a:effectLst/>
                        </a:rPr>
                        <a:t>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dirty="0">
                          <a:effectLst/>
                        </a:rPr>
                        <a:t>18,8%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185124"/>
                  </a:ext>
                </a:extLst>
              </a:tr>
            </a:tbl>
          </a:graphicData>
        </a:graphic>
      </p:graphicFrame>
      <p:pic>
        <p:nvPicPr>
          <p:cNvPr id="3076" name="Picture 4">
            <a:extLst>
              <a:ext uri="{FF2B5EF4-FFF2-40B4-BE49-F238E27FC236}">
                <a16:creationId xmlns:a16="http://schemas.microsoft.com/office/drawing/2014/main" id="{D331E4F4-E6ED-4695-AA18-C326CE7CB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96" y="1650402"/>
            <a:ext cx="6000339" cy="3702648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48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1E92C6F6-FE40-4410-9614-14BA8A6E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" y="-38457"/>
            <a:ext cx="121847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C91A29-5C3D-4936-BA8D-B07313D0F18F}"/>
              </a:ext>
            </a:extLst>
          </p:cNvPr>
          <p:cNvSpPr txBox="1"/>
          <p:nvPr/>
        </p:nvSpPr>
        <p:spPr>
          <a:xfrm>
            <a:off x="2029049" y="727606"/>
            <a:ext cx="8133901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400" b="1">
                <a:solidFill>
                  <a:srgbClr val="2600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Solicitudes Cerradas y en Trámite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047055-7CFF-4288-A841-4C40A2B0D1A2}"/>
              </a:ext>
            </a:extLst>
          </p:cNvPr>
          <p:cNvSpPr txBox="1"/>
          <p:nvPr/>
        </p:nvSpPr>
        <p:spPr>
          <a:xfrm>
            <a:off x="2945708" y="1184444"/>
            <a:ext cx="6268914" cy="4697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000" b="1" i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Periodo de agosto a diciembre de 2021-2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D0CACA-AFCA-4AA5-BA27-85B8968A65E1}"/>
              </a:ext>
            </a:extLst>
          </p:cNvPr>
          <p:cNvSpPr txBox="1"/>
          <p:nvPr/>
        </p:nvSpPr>
        <p:spPr>
          <a:xfrm>
            <a:off x="-12189" y="5907256"/>
            <a:ext cx="12223672" cy="446276"/>
          </a:xfrm>
          <a:prstGeom prst="rect">
            <a:avLst/>
          </a:prstGeom>
          <a:solidFill>
            <a:srgbClr val="3100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2300" b="1" dirty="0">
                <a:solidFill>
                  <a:schemeClr val="bg1"/>
                </a:solidFill>
              </a:rPr>
              <a:t>De las 32 solicitudes recibidas, 26 están cerradas y  6 se encuentran en trámite.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0BD3EF4-C3CA-4C9F-AC41-ADB8E0CBF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372772"/>
              </p:ext>
            </p:extLst>
          </p:nvPr>
        </p:nvGraphicFramePr>
        <p:xfrm>
          <a:off x="609600" y="1746549"/>
          <a:ext cx="5205340" cy="3784944"/>
        </p:xfrm>
        <a:graphic>
          <a:graphicData uri="http://schemas.openxmlformats.org/drawingml/2006/table">
            <a:tbl>
              <a:tblPr/>
              <a:tblGrid>
                <a:gridCol w="1353070">
                  <a:extLst>
                    <a:ext uri="{9D8B030D-6E8A-4147-A177-3AD203B41FA5}">
                      <a16:colId xmlns:a16="http://schemas.microsoft.com/office/drawing/2014/main" val="4141414148"/>
                    </a:ext>
                  </a:extLst>
                </a:gridCol>
                <a:gridCol w="1416954">
                  <a:extLst>
                    <a:ext uri="{9D8B030D-6E8A-4147-A177-3AD203B41FA5}">
                      <a16:colId xmlns:a16="http://schemas.microsoft.com/office/drawing/2014/main" val="2199964287"/>
                    </a:ext>
                  </a:extLst>
                </a:gridCol>
                <a:gridCol w="1442895">
                  <a:extLst>
                    <a:ext uri="{9D8B030D-6E8A-4147-A177-3AD203B41FA5}">
                      <a16:colId xmlns:a16="http://schemas.microsoft.com/office/drawing/2014/main" val="3738312046"/>
                    </a:ext>
                  </a:extLst>
                </a:gridCol>
                <a:gridCol w="992421">
                  <a:extLst>
                    <a:ext uri="{9D8B030D-6E8A-4147-A177-3AD203B41FA5}">
                      <a16:colId xmlns:a16="http://schemas.microsoft.com/office/drawing/2014/main" val="1893275525"/>
                    </a:ext>
                  </a:extLst>
                </a:gridCol>
              </a:tblGrid>
              <a:tr h="466797">
                <a:tc>
                  <a:txBody>
                    <a:bodyPr/>
                    <a:lstStyle/>
                    <a:p>
                      <a:pPr rtl="0" fontAlgn="ctr"/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</a:rPr>
                        <a:t>Total QRSFP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</a:rPr>
                        <a:t>Cantidad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</a:rPr>
                        <a:t>Cerradas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</a:rPr>
                        <a:t>En Trámite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187519"/>
                  </a:ext>
                </a:extLst>
              </a:tr>
              <a:tr h="466797">
                <a:tc>
                  <a:txBody>
                    <a:bodyPr/>
                    <a:lstStyle/>
                    <a:p>
                      <a:pPr rtl="0" fontAlgn="ctr"/>
                      <a:r>
                        <a:rPr lang="es-CO" sz="1800" dirty="0">
                          <a:effectLst/>
                        </a:rPr>
                        <a:t>Quejas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18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>
                          <a:effectLst/>
                        </a:rPr>
                        <a:t>15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013228"/>
                  </a:ext>
                </a:extLst>
              </a:tr>
              <a:tr h="466797">
                <a:tc>
                  <a:txBody>
                    <a:bodyPr/>
                    <a:lstStyle/>
                    <a:p>
                      <a:pPr rtl="0" fontAlgn="ctr"/>
                      <a:r>
                        <a:rPr lang="es-CO" sz="1800" dirty="0">
                          <a:effectLst/>
                        </a:rPr>
                        <a:t>Reclamos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>
                          <a:effectLst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510085"/>
                  </a:ext>
                </a:extLst>
              </a:tr>
              <a:tr h="466797">
                <a:tc>
                  <a:txBody>
                    <a:bodyPr/>
                    <a:lstStyle/>
                    <a:p>
                      <a:pPr rtl="0" fontAlgn="ctr"/>
                      <a:r>
                        <a:rPr lang="es-CO" sz="1800">
                          <a:effectLst/>
                        </a:rPr>
                        <a:t>Peticiones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>
                          <a:effectLst/>
                        </a:rPr>
                        <a:t>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4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28325"/>
                  </a:ext>
                </a:extLst>
              </a:tr>
              <a:tr h="479981">
                <a:tc>
                  <a:txBody>
                    <a:bodyPr/>
                    <a:lstStyle/>
                    <a:p>
                      <a:pPr rtl="0" fontAlgn="ctr"/>
                      <a:r>
                        <a:rPr lang="es-CO" sz="1800">
                          <a:effectLst/>
                        </a:rPr>
                        <a:t>Felicitaciones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>
                          <a:effectLst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0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402972"/>
                  </a:ext>
                </a:extLst>
              </a:tr>
              <a:tr h="466797">
                <a:tc>
                  <a:txBody>
                    <a:bodyPr/>
                    <a:lstStyle/>
                    <a:p>
                      <a:pPr rtl="0" fontAlgn="ctr"/>
                      <a:r>
                        <a:rPr lang="es-CO" sz="1800">
                          <a:effectLst/>
                        </a:rPr>
                        <a:t>Sugerencias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>
                          <a:effectLst/>
                        </a:rPr>
                        <a:t>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4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dirty="0">
                          <a:effectLst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75216"/>
                  </a:ext>
                </a:extLst>
              </a:tr>
              <a:tr h="889135">
                <a:tc>
                  <a:txBody>
                    <a:bodyPr/>
                    <a:lstStyle/>
                    <a:p>
                      <a:pPr rtl="0" fontAlgn="ctr"/>
                      <a:r>
                        <a:rPr lang="es-CO" sz="1800" b="1" dirty="0">
                          <a:effectLst/>
                        </a:rPr>
                        <a:t>Total QRSDFP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dirty="0">
                          <a:effectLst/>
                        </a:rPr>
                        <a:t>32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dirty="0">
                          <a:effectLst/>
                        </a:rPr>
                        <a:t>26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dirty="0">
                          <a:effectLst/>
                        </a:rPr>
                        <a:t>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318564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09513DF3-76EB-4F86-9371-ED3977E1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65" y="1722223"/>
            <a:ext cx="5826700" cy="3809269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19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1E92C6F6-FE40-4410-9614-14BA8A6E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" y="51679"/>
            <a:ext cx="12184708" cy="6858000"/>
          </a:xfrm>
          <a:prstGeom prst="rect">
            <a:avLst/>
          </a:prstGeom>
        </p:spPr>
      </p:pic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09FD9B28-0F7F-45DC-9A16-B9DB8F7D8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413217"/>
              </p:ext>
            </p:extLst>
          </p:nvPr>
        </p:nvGraphicFramePr>
        <p:xfrm>
          <a:off x="225488" y="1109669"/>
          <a:ext cx="4248655" cy="5293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726">
                  <a:extLst>
                    <a:ext uri="{9D8B030D-6E8A-4147-A177-3AD203B41FA5}">
                      <a16:colId xmlns:a16="http://schemas.microsoft.com/office/drawing/2014/main" val="519365983"/>
                    </a:ext>
                  </a:extLst>
                </a:gridCol>
                <a:gridCol w="3630929">
                  <a:extLst>
                    <a:ext uri="{9D8B030D-6E8A-4147-A177-3AD203B41FA5}">
                      <a16:colId xmlns:a16="http://schemas.microsoft.com/office/drawing/2014/main" val="2779200916"/>
                    </a:ext>
                  </a:extLst>
                </a:gridCol>
              </a:tblGrid>
              <a:tr h="398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</a:rPr>
                        <a:t>Motivo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Temáticas recibidas y tratadas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5333"/>
                  </a:ext>
                </a:extLst>
              </a:tr>
              <a:tr h="235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Problemas con la matrícula  financiera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266777"/>
                  </a:ext>
                </a:extLst>
              </a:tr>
              <a:tr h="235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Problemas con la matrícula  académica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24676"/>
                  </a:ext>
                </a:extLst>
              </a:tr>
              <a:tr h="382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Fallas en la entrevista para el proceso de admisión </a:t>
                      </a:r>
                      <a:endParaRPr lang="es-CO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091713"/>
                  </a:ext>
                </a:extLst>
              </a:tr>
              <a:tr h="302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Desconocimiento del estudiante para acceder a la plataforma académica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127760"/>
                  </a:ext>
                </a:extLst>
              </a:tr>
              <a:tr h="210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Trámites de grado – paz y salvo  - ceremonia de grados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296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Demora en atención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292360"/>
                  </a:ext>
                </a:extLst>
              </a:tr>
              <a:tr h="235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Fallas  en la conexión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63267"/>
                  </a:ext>
                </a:extLst>
              </a:tr>
              <a:tr h="235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Volante de pago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53428"/>
                  </a:ext>
                </a:extLst>
              </a:tr>
              <a:tr h="382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Certificado de estudios – Certificado de Notas – Certificado de Diplomado.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694379"/>
                  </a:ext>
                </a:extLst>
              </a:tr>
              <a:tr h="235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Certificado de asistencia al CIID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749928"/>
                  </a:ext>
                </a:extLst>
              </a:tr>
              <a:tr h="235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M11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Apoyo psicológico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98854"/>
                  </a:ext>
                </a:extLst>
              </a:tr>
              <a:tr h="382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M12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Desconocimiento del estudiante para inscribirse a </a:t>
                      </a:r>
                      <a:r>
                        <a:rPr lang="es-CO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Studiaton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47808"/>
                  </a:ext>
                </a:extLst>
              </a:tr>
              <a:tr h="382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M13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Falta de recursos para continuar con el proceso de formación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308135"/>
                  </a:ext>
                </a:extLst>
              </a:tr>
              <a:tr h="235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M14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Acceso a plataforma Cambridge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981187"/>
                  </a:ext>
                </a:extLst>
              </a:tr>
              <a:tr h="235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M15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Aspirante solicita información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977068"/>
                  </a:ext>
                </a:extLst>
              </a:tr>
              <a:tr h="235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M16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Reintegro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7168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5207BEF-6671-443B-A02B-D42174755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00547"/>
              </p:ext>
            </p:extLst>
          </p:nvPr>
        </p:nvGraphicFramePr>
        <p:xfrm>
          <a:off x="4556019" y="1095802"/>
          <a:ext cx="4248655" cy="5307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74">
                  <a:extLst>
                    <a:ext uri="{9D8B030D-6E8A-4147-A177-3AD203B41FA5}">
                      <a16:colId xmlns:a16="http://schemas.microsoft.com/office/drawing/2014/main" val="1048181526"/>
                    </a:ext>
                  </a:extLst>
                </a:gridCol>
                <a:gridCol w="3622181">
                  <a:extLst>
                    <a:ext uri="{9D8B030D-6E8A-4147-A177-3AD203B41FA5}">
                      <a16:colId xmlns:a16="http://schemas.microsoft.com/office/drawing/2014/main" val="1660648904"/>
                    </a:ext>
                  </a:extLst>
                </a:gridCol>
              </a:tblGrid>
              <a:tr h="382241">
                <a:tc>
                  <a:txBody>
                    <a:bodyPr/>
                    <a:lstStyle/>
                    <a:p>
                      <a:pPr algn="ctr"/>
                      <a:r>
                        <a:rPr lang="es-CO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Motivo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Temáticas recibidas y tratadas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01520"/>
                  </a:ext>
                </a:extLst>
              </a:tr>
              <a:tr h="44103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Realización  de pruebas SABER PRO y Las PRUEBAS SABER TYT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578256"/>
                  </a:ext>
                </a:extLst>
              </a:tr>
              <a:tr h="44103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Inconformidad de estudiante por docente – publicación de notas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790870"/>
                  </a:ext>
                </a:extLst>
              </a:tr>
              <a:tr h="267768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Uso de créditos para futuros semestres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46653"/>
                  </a:ext>
                </a:extLst>
              </a:tr>
              <a:tr h="267768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Continuidad de estudios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949687"/>
                  </a:ext>
                </a:extLst>
              </a:tr>
              <a:tr h="44103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M21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 se evidencia registro de la graduación MEN y en la página del SNIES</a:t>
                      </a:r>
                      <a:endParaRPr lang="es-CO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327046"/>
                  </a:ext>
                </a:extLst>
              </a:tr>
              <a:tr h="331731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M22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Reporte ante COVINOC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368133"/>
                  </a:ext>
                </a:extLst>
              </a:tr>
              <a:tr h="267768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M23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Felicitaciones por el servicio recibido</a:t>
                      </a:r>
                      <a:endParaRPr lang="es-CO" sz="1100" i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321714"/>
                  </a:ext>
                </a:extLst>
              </a:tr>
              <a:tr h="44103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Medio para descargar los horarios de clases propuestos para el periodo 2021-I</a:t>
                      </a:r>
                      <a:endParaRPr lang="es-CO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074084"/>
                  </a:ext>
                </a:extLst>
              </a:tr>
              <a:tr h="267768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M25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Homologación </a:t>
                      </a:r>
                      <a:endParaRPr lang="es-CO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615601"/>
                  </a:ext>
                </a:extLst>
              </a:tr>
              <a:tr h="267768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M25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Desconocimiento del estudiante por profesor asignado</a:t>
                      </a:r>
                      <a:endParaRPr lang="es-CO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38007"/>
                  </a:ext>
                </a:extLst>
              </a:tr>
              <a:tr h="267768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M27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Inconformidad con descuento de pronto pago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913314"/>
                  </a:ext>
                </a:extLst>
              </a:tr>
              <a:tr h="267768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M28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Problemas con el correo Institucional</a:t>
                      </a:r>
                      <a:endParaRPr lang="es-CO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60975"/>
                  </a:ext>
                </a:extLst>
              </a:tr>
              <a:tr h="331731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M29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Cambio de estado de excluido a estado activo</a:t>
                      </a:r>
                      <a:endParaRPr lang="es-CO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45755"/>
                  </a:ext>
                </a:extLst>
              </a:tr>
              <a:tr h="3317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M30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Activación chips otorgados por la institución a estudiantes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966345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M31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Reembolso de dinero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368715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19A099DD-8A2B-4300-8DEF-D69BBD0D3901}"/>
              </a:ext>
            </a:extLst>
          </p:cNvPr>
          <p:cNvSpPr txBox="1"/>
          <p:nvPr/>
        </p:nvSpPr>
        <p:spPr>
          <a:xfrm>
            <a:off x="2193681" y="261988"/>
            <a:ext cx="7134578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400" b="1">
                <a:solidFill>
                  <a:srgbClr val="2600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Temáticas Recibidas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BD6502A-6092-4668-9593-F17B20816637}"/>
              </a:ext>
            </a:extLst>
          </p:cNvPr>
          <p:cNvSpPr txBox="1"/>
          <p:nvPr/>
        </p:nvSpPr>
        <p:spPr>
          <a:xfrm>
            <a:off x="2828193" y="635798"/>
            <a:ext cx="6268914" cy="4068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000" b="1" i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Periodo de agosto a diciembre de 2021-2</a:t>
            </a:r>
          </a:p>
        </p:txBody>
      </p:sp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9385DEF7-86C4-4FB5-9DB8-D441C2C8F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189404"/>
              </p:ext>
            </p:extLst>
          </p:nvPr>
        </p:nvGraphicFramePr>
        <p:xfrm>
          <a:off x="8918315" y="1091924"/>
          <a:ext cx="3121678" cy="530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283">
                  <a:extLst>
                    <a:ext uri="{9D8B030D-6E8A-4147-A177-3AD203B41FA5}">
                      <a16:colId xmlns:a16="http://schemas.microsoft.com/office/drawing/2014/main" val="519365983"/>
                    </a:ext>
                  </a:extLst>
                </a:gridCol>
                <a:gridCol w="2497395">
                  <a:extLst>
                    <a:ext uri="{9D8B030D-6E8A-4147-A177-3AD203B41FA5}">
                      <a16:colId xmlns:a16="http://schemas.microsoft.com/office/drawing/2014/main" val="2779200916"/>
                    </a:ext>
                  </a:extLst>
                </a:gridCol>
              </a:tblGrid>
              <a:tr h="349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</a:rPr>
                        <a:t>Motivo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Temáticas recibidas y tratadas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5333"/>
                  </a:ext>
                </a:extLst>
              </a:tr>
              <a:tr h="272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M32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Error en volante de pago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266777"/>
                  </a:ext>
                </a:extLst>
              </a:tr>
              <a:tr h="304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M33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Inconformidad resultados saber pro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24676"/>
                  </a:ext>
                </a:extLst>
              </a:tr>
              <a:tr h="4024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M34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Paz y Salvo de dependencias para grado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091713"/>
                  </a:ext>
                </a:extLst>
              </a:tr>
              <a:tr h="318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M35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Falta de acompañamiento del docente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127760"/>
                  </a:ext>
                </a:extLst>
              </a:tr>
              <a:tr h="272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M36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Aplazamiento de matrícula financiera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296663"/>
                  </a:ext>
                </a:extLst>
              </a:tr>
              <a:tr h="272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M37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Corrección diploma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292360"/>
                  </a:ext>
                </a:extLst>
              </a:tr>
              <a:tr h="272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M38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63267"/>
                  </a:ext>
                </a:extLst>
              </a:tr>
              <a:tr h="272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M39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53428"/>
                  </a:ext>
                </a:extLst>
              </a:tr>
              <a:tr h="4024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M40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694379"/>
                  </a:ext>
                </a:extLst>
              </a:tr>
              <a:tr h="272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M41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749928"/>
                  </a:ext>
                </a:extLst>
              </a:tr>
              <a:tr h="272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M42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98854"/>
                  </a:ext>
                </a:extLst>
              </a:tr>
              <a:tr h="4024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M43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47808"/>
                  </a:ext>
                </a:extLst>
              </a:tr>
              <a:tr h="4024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M44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308135"/>
                  </a:ext>
                </a:extLst>
              </a:tr>
              <a:tr h="272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M45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981187"/>
                  </a:ext>
                </a:extLst>
              </a:tr>
              <a:tr h="272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M46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977068"/>
                  </a:ext>
                </a:extLst>
              </a:tr>
              <a:tr h="272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M47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7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091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1E92C6F6-FE40-4410-9614-14BA8A6E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" y="-38457"/>
            <a:ext cx="12184708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CFCB675-7E82-45E2-AF2E-15EB7A6BCF47}"/>
              </a:ext>
            </a:extLst>
          </p:cNvPr>
          <p:cNvSpPr txBox="1"/>
          <p:nvPr/>
        </p:nvSpPr>
        <p:spPr>
          <a:xfrm>
            <a:off x="2729088" y="362638"/>
            <a:ext cx="7134578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400" b="1">
                <a:solidFill>
                  <a:srgbClr val="2600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Temáticas tratadas por Dependencias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6899E2-5BA0-45D3-82FE-B4C9694A88C7}"/>
              </a:ext>
            </a:extLst>
          </p:cNvPr>
          <p:cNvSpPr txBox="1"/>
          <p:nvPr/>
        </p:nvSpPr>
        <p:spPr>
          <a:xfrm>
            <a:off x="3018695" y="833318"/>
            <a:ext cx="6268914" cy="4068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000" b="1" i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Periodo de agosto a diciembre de 2021-2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9E9588B-6ACA-41FD-BF29-C07B2B8BE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40134"/>
              </p:ext>
            </p:extLst>
          </p:nvPr>
        </p:nvGraphicFramePr>
        <p:xfrm>
          <a:off x="371475" y="1302293"/>
          <a:ext cx="11296670" cy="5014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270">
                  <a:extLst>
                    <a:ext uri="{9D8B030D-6E8A-4147-A177-3AD203B41FA5}">
                      <a16:colId xmlns:a16="http://schemas.microsoft.com/office/drawing/2014/main" val="2036031601"/>
                    </a:ext>
                  </a:extLst>
                </a:gridCol>
                <a:gridCol w="1602036">
                  <a:extLst>
                    <a:ext uri="{9D8B030D-6E8A-4147-A177-3AD203B41FA5}">
                      <a16:colId xmlns:a16="http://schemas.microsoft.com/office/drawing/2014/main" val="746803919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2989008616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2443336044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3572166933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3154758967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1006647166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2843593683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746047599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1137603898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748931184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3864406701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904850028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1075969708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3840477451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2266844436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4084481856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4027126271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1790558650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3401210222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4125383337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3436823073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3816973092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3883144400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4257934031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1136687462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6775295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1799846086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3157409068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285407913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760226362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368015272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2511063626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446330838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453831124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3649840140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1492381567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143906377"/>
                    </a:ext>
                  </a:extLst>
                </a:gridCol>
                <a:gridCol w="247172">
                  <a:extLst>
                    <a:ext uri="{9D8B030D-6E8A-4147-A177-3AD203B41FA5}">
                      <a16:colId xmlns:a16="http://schemas.microsoft.com/office/drawing/2014/main" val="3709524500"/>
                    </a:ext>
                  </a:extLst>
                </a:gridCol>
              </a:tblGrid>
              <a:tr h="19593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SIGLA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DEPENDENCIAS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gridSpan="33">
                  <a:txBody>
                    <a:bodyPr/>
                    <a:lstStyle/>
                    <a:p>
                      <a:pPr algn="ctr" rtl="0" fontAlgn="ctr"/>
                      <a:r>
                        <a:rPr lang="es-CO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Temáticas tratadas</a:t>
                      </a:r>
                      <a:endParaRPr lang="es-CO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91390"/>
                  </a:ext>
                </a:extLst>
              </a:tr>
              <a:tr h="2057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M2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M3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M4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M5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M6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M7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M8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M9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M10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M11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M12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M13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M14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M15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M16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M17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M18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M19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M20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M21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M22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M23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M24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M25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M26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M27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M28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M29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M30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M31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M32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M33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M34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M35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 36</a:t>
                      </a: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 37</a:t>
                      </a: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31227"/>
                  </a:ext>
                </a:extLst>
              </a:tr>
              <a:tr h="3036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 dirty="0">
                          <a:effectLst/>
                        </a:rPr>
                        <a:t>GAR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u="none" strike="noStrike" dirty="0">
                          <a:effectLst/>
                        </a:rPr>
                        <a:t>Gestión Admisiones y Registro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761491"/>
                  </a:ext>
                </a:extLst>
              </a:tr>
              <a:tr h="421251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</a:rPr>
                        <a:t>GMC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u="none" strike="noStrike" dirty="0">
                          <a:effectLst/>
                        </a:rPr>
                        <a:t>Gestión Mercadeo y Comunicaciones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016"/>
                  </a:ext>
                </a:extLst>
              </a:tr>
              <a:tr h="3036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</a:rPr>
                        <a:t>GAF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u="none" strike="noStrike" dirty="0">
                          <a:effectLst/>
                        </a:rPr>
                        <a:t>Gestión Administrativa y Financiera – Financiamiento Estudiantil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569772"/>
                  </a:ext>
                </a:extLst>
              </a:tr>
              <a:tr h="3036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</a:rPr>
                        <a:t>GT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u="none" strike="noStrike">
                          <a:effectLst/>
                        </a:rPr>
                        <a:t>Gestión de las TIC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682800"/>
                  </a:ext>
                </a:extLst>
              </a:tr>
              <a:tr h="3036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</a:rPr>
                        <a:t>GBI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u="none" strike="noStrike" dirty="0">
                          <a:effectLst/>
                        </a:rPr>
                        <a:t>Gestión de Bienestar Institucional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865174"/>
                  </a:ext>
                </a:extLst>
              </a:tr>
              <a:tr h="3036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</a:rPr>
                        <a:t>EF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u="none" strike="noStrike" dirty="0">
                          <a:effectLst/>
                        </a:rPr>
                        <a:t>Educación y Formación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13920"/>
                  </a:ext>
                </a:extLst>
              </a:tr>
              <a:tr h="3036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</a:rPr>
                        <a:t>IR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u="none" strike="noStrike" dirty="0">
                          <a:effectLst/>
                        </a:rPr>
                        <a:t>Inclusión y Retención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511980"/>
                  </a:ext>
                </a:extLst>
              </a:tr>
              <a:tr h="3036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</a:rPr>
                        <a:t>IN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u="none" strike="noStrike" dirty="0">
                          <a:effectLst/>
                        </a:rPr>
                        <a:t>Investigación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399450"/>
                  </a:ext>
                </a:extLst>
              </a:tr>
              <a:tr h="3036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</a:rPr>
                        <a:t>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u="none" strike="noStrike" dirty="0">
                          <a:effectLst/>
                        </a:rPr>
                        <a:t>Internacionalización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77955"/>
                  </a:ext>
                </a:extLst>
              </a:tr>
              <a:tr h="3036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</a:rPr>
                        <a:t>DE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u="none" strike="noStrike" dirty="0">
                          <a:effectLst/>
                        </a:rPr>
                        <a:t>Direccionamiento Estratégico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58167"/>
                  </a:ext>
                </a:extLst>
              </a:tr>
              <a:tr h="3036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</a:rPr>
                        <a:t>GTH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u="none" strike="noStrike" dirty="0">
                          <a:effectLst/>
                        </a:rPr>
                        <a:t>Gestión de Talento Humano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418955"/>
                  </a:ext>
                </a:extLst>
              </a:tr>
              <a:tr h="3036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</a:rPr>
                        <a:t>EPS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u="none" strike="noStrike" dirty="0">
                          <a:effectLst/>
                        </a:rPr>
                        <a:t>Extensión y Proyección Social - CEC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13474"/>
                  </a:ext>
                </a:extLst>
              </a:tr>
              <a:tr h="3036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</a:rPr>
                        <a:t>V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u="none" strike="noStrike" dirty="0">
                          <a:effectLst/>
                        </a:rPr>
                        <a:t>Virtualidad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132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63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1E92C6F6-FE40-4410-9614-14BA8A6E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" y="-38457"/>
            <a:ext cx="12184708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0972721-14B7-4D84-B42A-DAFCAE869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" y="-8121"/>
            <a:ext cx="122437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276108-8E06-4A2C-8C33-2741298D07F8}"/>
              </a:ext>
            </a:extLst>
          </p:cNvPr>
          <p:cNvSpPr txBox="1"/>
          <p:nvPr/>
        </p:nvSpPr>
        <p:spPr>
          <a:xfrm>
            <a:off x="1712225" y="283650"/>
            <a:ext cx="9037205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400" b="1">
                <a:solidFill>
                  <a:srgbClr val="2600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Dependencias con mayor QRSFP presentadas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32E5A99-CF0E-4D3A-93DC-93ADD6D151E4}"/>
              </a:ext>
            </a:extLst>
          </p:cNvPr>
          <p:cNvSpPr txBox="1"/>
          <p:nvPr/>
        </p:nvSpPr>
        <p:spPr>
          <a:xfrm>
            <a:off x="3023636" y="693343"/>
            <a:ext cx="6268914" cy="4068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000" b="1" i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Periodo de agosto a diciembre de 2021-2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4B4C7DB-9B48-44F0-AE12-0281F59F3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327860"/>
              </p:ext>
            </p:extLst>
          </p:nvPr>
        </p:nvGraphicFramePr>
        <p:xfrm>
          <a:off x="314908" y="1332109"/>
          <a:ext cx="5279101" cy="4925559"/>
        </p:xfrm>
        <a:graphic>
          <a:graphicData uri="http://schemas.openxmlformats.org/drawingml/2006/table">
            <a:tbl>
              <a:tblPr/>
              <a:tblGrid>
                <a:gridCol w="3313267">
                  <a:extLst>
                    <a:ext uri="{9D8B030D-6E8A-4147-A177-3AD203B41FA5}">
                      <a16:colId xmlns:a16="http://schemas.microsoft.com/office/drawing/2014/main" val="204685447"/>
                    </a:ext>
                  </a:extLst>
                </a:gridCol>
                <a:gridCol w="1092485">
                  <a:extLst>
                    <a:ext uri="{9D8B030D-6E8A-4147-A177-3AD203B41FA5}">
                      <a16:colId xmlns:a16="http://schemas.microsoft.com/office/drawing/2014/main" val="3067361010"/>
                    </a:ext>
                  </a:extLst>
                </a:gridCol>
                <a:gridCol w="873349">
                  <a:extLst>
                    <a:ext uri="{9D8B030D-6E8A-4147-A177-3AD203B41FA5}">
                      <a16:colId xmlns:a16="http://schemas.microsoft.com/office/drawing/2014/main" val="3848824620"/>
                    </a:ext>
                  </a:extLst>
                </a:gridCol>
              </a:tblGrid>
              <a:tr h="41494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Dependencias</a:t>
                      </a:r>
                    </a:p>
                  </a:txBody>
                  <a:tcPr marL="17664" marR="17664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Cantidad QRSPDF</a:t>
                      </a:r>
                    </a:p>
                  </a:txBody>
                  <a:tcPr marL="17664" marR="17664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%</a:t>
                      </a:r>
                    </a:p>
                  </a:txBody>
                  <a:tcPr marL="17664" marR="17664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583383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rtl="0" fontAlgn="b"/>
                      <a:r>
                        <a:rPr lang="es-CO" sz="1400" b="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Gestión Admisiones y Registro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37,5%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682007"/>
                  </a:ext>
                </a:extLst>
              </a:tr>
              <a:tr h="264241">
                <a:tc>
                  <a:txBody>
                    <a:bodyPr/>
                    <a:lstStyle/>
                    <a:p>
                      <a:pPr rtl="0" fontAlgn="b"/>
                      <a:r>
                        <a:rPr lang="es-CO" sz="1400" b="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Gestión Mercadeo y Comunicaciones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3,1%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182922"/>
                  </a:ext>
                </a:extLst>
              </a:tr>
              <a:tr h="525854">
                <a:tc>
                  <a:txBody>
                    <a:bodyPr/>
                    <a:lstStyle/>
                    <a:p>
                      <a:pPr rtl="0" fontAlgn="b"/>
                      <a:r>
                        <a:rPr lang="es-CO" sz="1400" b="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Gestión Administrativa y Financiera – Financiamiento Estudiantil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21,9%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344481"/>
                  </a:ext>
                </a:extLst>
              </a:tr>
              <a:tr h="245570">
                <a:tc>
                  <a:txBody>
                    <a:bodyPr/>
                    <a:lstStyle/>
                    <a:p>
                      <a:pPr rtl="0" fontAlgn="b"/>
                      <a:r>
                        <a:rPr lang="es-CO" sz="1400" b="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Gestión de las TIC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628853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rtl="0" fontAlgn="b"/>
                      <a:r>
                        <a:rPr lang="es-CO" sz="1400" b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Gestión de Bienestar Institucional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752757"/>
                  </a:ext>
                </a:extLst>
              </a:tr>
              <a:tr h="245570">
                <a:tc>
                  <a:txBody>
                    <a:bodyPr/>
                    <a:lstStyle/>
                    <a:p>
                      <a:pPr rtl="0" fontAlgn="b"/>
                      <a:r>
                        <a:rPr lang="es-CO" sz="1400" b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Educación y Formación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37,5%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757777"/>
                  </a:ext>
                </a:extLst>
              </a:tr>
              <a:tr h="245570">
                <a:tc>
                  <a:txBody>
                    <a:bodyPr/>
                    <a:lstStyle/>
                    <a:p>
                      <a:pPr rtl="0" fontAlgn="b"/>
                      <a:r>
                        <a:rPr lang="es-CO" sz="1400" b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Inclusión y Retención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485058"/>
                  </a:ext>
                </a:extLst>
              </a:tr>
              <a:tr h="207473">
                <a:tc>
                  <a:txBody>
                    <a:bodyPr/>
                    <a:lstStyle/>
                    <a:p>
                      <a:pPr rtl="0" fontAlgn="b"/>
                      <a:r>
                        <a:rPr lang="es-CO" sz="1400" b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Investigación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011747"/>
                  </a:ext>
                </a:extLst>
              </a:tr>
              <a:tr h="245570">
                <a:tc>
                  <a:txBody>
                    <a:bodyPr/>
                    <a:lstStyle/>
                    <a:p>
                      <a:pPr rtl="0" fontAlgn="b"/>
                      <a:r>
                        <a:rPr lang="es-CO" sz="1400" b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Internacionalización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526719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rtl="0" fontAlgn="b"/>
                      <a:r>
                        <a:rPr lang="es-CO" sz="1400" b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Direccionamiento Estratégico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89861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rtl="0" fontAlgn="b"/>
                      <a:r>
                        <a:rPr lang="es-CO" sz="1400" b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Gestión de Talento Humano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430326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rtl="0" fontAlgn="b"/>
                      <a:r>
                        <a:rPr lang="es-CO" sz="1400" b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Extensión y Proyección Social - CEC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08074"/>
                  </a:ext>
                </a:extLst>
              </a:tr>
              <a:tr h="207473">
                <a:tc>
                  <a:txBody>
                    <a:bodyPr/>
                    <a:lstStyle/>
                    <a:p>
                      <a:pPr rtl="0" fontAlgn="b"/>
                      <a:r>
                        <a:rPr lang="es-CO" sz="1400" b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Virtualidad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17664" marR="17664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797856"/>
                  </a:ext>
                </a:extLst>
              </a:tr>
              <a:tr h="457974">
                <a:tc>
                  <a:txBody>
                    <a:bodyPr/>
                    <a:lstStyle/>
                    <a:p>
                      <a:pPr rtl="0" fontAlgn="ctr"/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Total QRSFDP recibidas por dependencia</a:t>
                      </a:r>
                    </a:p>
                  </a:txBody>
                  <a:tcPr marL="17664" marR="1766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32</a:t>
                      </a:r>
                    </a:p>
                  </a:txBody>
                  <a:tcPr marL="17664" marR="1766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100,0%</a:t>
                      </a:r>
                    </a:p>
                  </a:txBody>
                  <a:tcPr marL="17664" marR="1766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694031"/>
                  </a:ext>
                </a:extLst>
              </a:tr>
            </a:tbl>
          </a:graphicData>
        </a:graphic>
      </p:graphicFrame>
      <p:pic>
        <p:nvPicPr>
          <p:cNvPr id="5124" name="Picture 4">
            <a:extLst>
              <a:ext uri="{FF2B5EF4-FFF2-40B4-BE49-F238E27FC236}">
                <a16:creationId xmlns:a16="http://schemas.microsoft.com/office/drawing/2014/main" id="{04DDE14E-9225-4564-9FDE-53C69D82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177" y="1504649"/>
            <a:ext cx="6146402" cy="3848702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022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1E92C6F6-FE40-4410-9614-14BA8A6E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" y="170975"/>
            <a:ext cx="1218470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E24D2E-2D52-4050-B73F-10C2D9A5E2A1}"/>
              </a:ext>
            </a:extLst>
          </p:cNvPr>
          <p:cNvSpPr txBox="1"/>
          <p:nvPr/>
        </p:nvSpPr>
        <p:spPr>
          <a:xfrm>
            <a:off x="521108" y="1536174"/>
            <a:ext cx="6636775" cy="3785652"/>
          </a:xfrm>
          <a:prstGeom prst="rect">
            <a:avLst/>
          </a:prstGeom>
          <a:solidFill>
            <a:srgbClr val="3100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chemeClr val="bg1"/>
                </a:solidFill>
              </a:rPr>
              <a:t>De acuerdo con las solicitudes recibidas de agosto a diciembre de 2021-2, se clasificaron por motivos y por dependencias, se observa que hubo dos dependencias que tuvieron la misma cantidad de solicitudes Gestión Admisiones y Registro con 12 solicitudes y Educación y Formación con 12 solicitudes, el motivo más sobresaliente “M5: </a:t>
            </a:r>
            <a:r>
              <a:rPr lang="es-CO" sz="2000" i="1" dirty="0">
                <a:solidFill>
                  <a:schemeClr val="bg1"/>
                </a:solidFill>
              </a:rPr>
              <a:t>Trámites de grado – paz y salvo  - ceremonia de grados, </a:t>
            </a:r>
            <a:r>
              <a:rPr lang="es-CO" sz="2000" dirty="0">
                <a:solidFill>
                  <a:schemeClr val="bg1"/>
                </a:solidFill>
              </a:rPr>
              <a:t>seguido de “M18: </a:t>
            </a:r>
            <a:r>
              <a:rPr lang="es-CO" sz="2000" i="1" dirty="0">
                <a:solidFill>
                  <a:schemeClr val="bg1"/>
                </a:solidFill>
              </a:rPr>
              <a:t>Inconformidad de estudiante por docente – publicación de notas”. </a:t>
            </a:r>
            <a:r>
              <a:rPr lang="es-CO" sz="2000" dirty="0">
                <a:solidFill>
                  <a:schemeClr val="bg1"/>
                </a:solidFill>
              </a:rPr>
              <a:t>Se observa que la dependencia que les sigue es </a:t>
            </a:r>
            <a:r>
              <a:rPr lang="es-CO" sz="2000" b="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Gestión Administrativa y Financiera – Financiamiento Estudiantil </a:t>
            </a:r>
            <a:r>
              <a:rPr lang="es-CO" sz="2000" dirty="0">
                <a:solidFill>
                  <a:schemeClr val="bg1"/>
                </a:solidFill>
              </a:rPr>
              <a:t>con un total de 7 solicitudes, la más sobresaliente “</a:t>
            </a:r>
            <a:r>
              <a:rPr lang="es-CO" sz="2000" i="1" dirty="0">
                <a:solidFill>
                  <a:schemeClr val="bg1"/>
                </a:solidFill>
              </a:rPr>
              <a:t>Problemas con la matrícula  financiera”.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FF20D9-023D-42FE-96E9-AF14E50CD41C}"/>
              </a:ext>
            </a:extLst>
          </p:cNvPr>
          <p:cNvSpPr txBox="1"/>
          <p:nvPr/>
        </p:nvSpPr>
        <p:spPr>
          <a:xfrm>
            <a:off x="2652888" y="425643"/>
            <a:ext cx="7134578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400" b="1">
                <a:solidFill>
                  <a:srgbClr val="2600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Temáticas tratadas por Dependencias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368F1EC-A5BC-456D-A37D-51DC15EC0071}"/>
              </a:ext>
            </a:extLst>
          </p:cNvPr>
          <p:cNvSpPr txBox="1"/>
          <p:nvPr/>
        </p:nvSpPr>
        <p:spPr>
          <a:xfrm>
            <a:off x="3085720" y="840295"/>
            <a:ext cx="6268914" cy="4068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000" b="1" i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Periodo de agosto a diciembre de 2021-2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8D3675-547C-4BFA-9869-3D8CF5745E2D}"/>
              </a:ext>
            </a:extLst>
          </p:cNvPr>
          <p:cNvSpPr txBox="1"/>
          <p:nvPr/>
        </p:nvSpPr>
        <p:spPr>
          <a:xfrm>
            <a:off x="7671697" y="1554932"/>
            <a:ext cx="3903409" cy="3477875"/>
          </a:xfrm>
          <a:prstGeom prst="rect">
            <a:avLst/>
          </a:prstGeom>
          <a:solidFill>
            <a:srgbClr val="F0904E"/>
          </a:solidFill>
        </p:spPr>
        <p:txBody>
          <a:bodyPr wrap="square">
            <a:spAutoFit/>
          </a:bodyPr>
          <a:lstStyle/>
          <a:p>
            <a:pPr algn="just"/>
            <a:r>
              <a:rPr lang="es-CO" sz="2000" i="1" dirty="0">
                <a:solidFill>
                  <a:schemeClr val="bg1"/>
                </a:solidFill>
              </a:rPr>
              <a:t>Y por último se extiende la felicitación al proceso de Mercadeo y Comunicaciones quien obtuvo una Felicitación “</a:t>
            </a:r>
            <a:r>
              <a:rPr lang="es-ES" sz="2000" i="1" dirty="0">
                <a:solidFill>
                  <a:schemeClr val="bg1"/>
                </a:solidFill>
              </a:rPr>
              <a:t>Felicitaciones por el servicio recibido: </a:t>
            </a:r>
            <a:r>
              <a:rPr lang="es-CO" sz="2000" b="0" i="1" dirty="0">
                <a:solidFill>
                  <a:schemeClr val="bg1"/>
                </a:solidFill>
                <a:effectLst/>
                <a:latin typeface="docs-Calibri"/>
              </a:rPr>
              <a:t>Quiero felicitar y dar las gracias a la </a:t>
            </a:r>
            <a:r>
              <a:rPr lang="es-CO" sz="2000" b="0" i="1" dirty="0" err="1">
                <a:solidFill>
                  <a:schemeClr val="bg1"/>
                </a:solidFill>
                <a:effectLst/>
                <a:latin typeface="docs-Calibri"/>
              </a:rPr>
              <a:t>sta</a:t>
            </a:r>
            <a:r>
              <a:rPr lang="es-CO" sz="2000" b="0" i="1" dirty="0">
                <a:solidFill>
                  <a:schemeClr val="bg1"/>
                </a:solidFill>
                <a:effectLst/>
                <a:latin typeface="docs-Calibri"/>
              </a:rPr>
              <a:t> Pamela García Castro, </a:t>
            </a:r>
            <a:r>
              <a:rPr lang="es-CO" sz="2000" b="0" i="1" dirty="0" err="1">
                <a:solidFill>
                  <a:schemeClr val="bg1"/>
                </a:solidFill>
                <a:effectLst/>
                <a:latin typeface="docs-Calibri"/>
              </a:rPr>
              <a:t>sinnsu</a:t>
            </a:r>
            <a:r>
              <a:rPr lang="es-CO" sz="2000" b="0" i="1" dirty="0">
                <a:solidFill>
                  <a:schemeClr val="bg1"/>
                </a:solidFill>
                <a:effectLst/>
                <a:latin typeface="docs-Calibri"/>
              </a:rPr>
              <a:t> ayuda y apoyo hubiese sido muy complicado este proceso, siempre estuvo presta a ayudarme y atender mis necesidades.</a:t>
            </a:r>
            <a:endParaRPr lang="es-CO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05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1E92C6F6-FE40-4410-9614-14BA8A6E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457"/>
            <a:ext cx="12184708" cy="68580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BD5A19E-5024-4F5E-B92F-42C5FAAA1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415455"/>
              </p:ext>
            </p:extLst>
          </p:nvPr>
        </p:nvGraphicFramePr>
        <p:xfrm>
          <a:off x="848737" y="1358364"/>
          <a:ext cx="10773850" cy="5118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94">
                  <a:extLst>
                    <a:ext uri="{9D8B030D-6E8A-4147-A177-3AD203B41FA5}">
                      <a16:colId xmlns:a16="http://schemas.microsoft.com/office/drawing/2014/main" val="2121116683"/>
                    </a:ext>
                  </a:extLst>
                </a:gridCol>
                <a:gridCol w="2663536">
                  <a:extLst>
                    <a:ext uri="{9D8B030D-6E8A-4147-A177-3AD203B41FA5}">
                      <a16:colId xmlns:a16="http://schemas.microsoft.com/office/drawing/2014/main" val="2438370064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631796890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2654772947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1437052767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2411388565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2076674716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722884698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95179055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3240384625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4018943803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2259444504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1390594358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2432533430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1066576886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3215748330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1979486298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276535162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3871182482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2246185958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3220985615"/>
                    </a:ext>
                  </a:extLst>
                </a:gridCol>
                <a:gridCol w="370351">
                  <a:extLst>
                    <a:ext uri="{9D8B030D-6E8A-4147-A177-3AD203B41FA5}">
                      <a16:colId xmlns:a16="http://schemas.microsoft.com/office/drawing/2014/main" val="5283604"/>
                    </a:ext>
                  </a:extLst>
                </a:gridCol>
              </a:tblGrid>
              <a:tr h="19316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Motivo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Temáticas recibidas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Agosto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Septiembre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Octubre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Noviembre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Diciembre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479829"/>
                  </a:ext>
                </a:extLst>
              </a:tr>
              <a:tr h="1840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52842"/>
                  </a:ext>
                </a:extLst>
              </a:tr>
              <a:tr h="1840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725461"/>
                  </a:ext>
                </a:extLst>
              </a:tr>
              <a:tr h="411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Problemas con la  matrícula  financiera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579633"/>
                  </a:ext>
                </a:extLst>
              </a:tr>
              <a:tr h="20590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Problemas con la matrícula  académica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83551"/>
                  </a:ext>
                </a:extLst>
              </a:tr>
              <a:tr h="2059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513716"/>
                  </a:ext>
                </a:extLst>
              </a:tr>
              <a:tr h="411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Fallas en la entrevista para el proceso de admisión </a:t>
                      </a:r>
                      <a:endParaRPr lang="es-CO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3611"/>
                  </a:ext>
                </a:extLst>
              </a:tr>
              <a:tr h="573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Desconocimiento del estudiante para acceder a la plataforma académica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5474"/>
                  </a:ext>
                </a:extLst>
              </a:tr>
              <a:tr h="411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Trámites de grado – paz y salvo  - ceremonia de grados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216423"/>
                  </a:ext>
                </a:extLst>
              </a:tr>
              <a:tr h="2500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Demora en atención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76234"/>
                  </a:ext>
                </a:extLst>
              </a:tr>
              <a:tr h="15462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Fallas  en la conexión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9260"/>
                  </a:ext>
                </a:extLst>
              </a:tr>
              <a:tr h="1546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177388"/>
                  </a:ext>
                </a:extLst>
              </a:tr>
              <a:tr h="18669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Volante de pago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617507"/>
                  </a:ext>
                </a:extLst>
              </a:tr>
              <a:tr h="2722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89524602"/>
                  </a:ext>
                </a:extLst>
              </a:tr>
              <a:tr h="28679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Certificado de estudios – Certificado de Notas – Certificado de Diplomado.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874219"/>
                  </a:ext>
                </a:extLst>
              </a:tr>
              <a:tr h="28679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944902"/>
                  </a:ext>
                </a:extLst>
              </a:tr>
              <a:tr h="20590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Certificado de asistencia  a Seminarios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98461"/>
                  </a:ext>
                </a:extLst>
              </a:tr>
              <a:tr h="2059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343169"/>
                  </a:ext>
                </a:extLst>
              </a:tr>
              <a:tr h="2500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M11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Apoyo psicológico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29955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9E444BC-1253-4AEB-834A-C8D1364BF51A}"/>
              </a:ext>
            </a:extLst>
          </p:cNvPr>
          <p:cNvSpPr txBox="1"/>
          <p:nvPr/>
        </p:nvSpPr>
        <p:spPr>
          <a:xfrm>
            <a:off x="1191275" y="381556"/>
            <a:ext cx="9282381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400" b="1">
                <a:solidFill>
                  <a:srgbClr val="2600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Tiempo en que se presentaron y fueron tratadas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B000559-FF9D-4216-AF35-2E55164D6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429778"/>
              </p:ext>
            </p:extLst>
          </p:nvPr>
        </p:nvGraphicFramePr>
        <p:xfrm>
          <a:off x="9384616" y="672626"/>
          <a:ext cx="2390363" cy="459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960">
                  <a:extLst>
                    <a:ext uri="{9D8B030D-6E8A-4147-A177-3AD203B41FA5}">
                      <a16:colId xmlns:a16="http://schemas.microsoft.com/office/drawing/2014/main" val="3657127005"/>
                    </a:ext>
                  </a:extLst>
                </a:gridCol>
                <a:gridCol w="775929">
                  <a:extLst>
                    <a:ext uri="{9D8B030D-6E8A-4147-A177-3AD203B41FA5}">
                      <a16:colId xmlns:a16="http://schemas.microsoft.com/office/drawing/2014/main" val="3118248212"/>
                    </a:ext>
                  </a:extLst>
                </a:gridCol>
                <a:gridCol w="813474">
                  <a:extLst>
                    <a:ext uri="{9D8B030D-6E8A-4147-A177-3AD203B41FA5}">
                      <a16:colId xmlns:a16="http://schemas.microsoft.com/office/drawing/2014/main" val="118271218"/>
                    </a:ext>
                  </a:extLst>
                </a:gridCol>
              </a:tblGrid>
              <a:tr h="22978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Convenciones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97828"/>
                  </a:ext>
                </a:extLst>
              </a:tr>
              <a:tr h="2297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Recibidas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Tratadas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En trámite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712651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FD01229-5104-4627-93E1-4DED38D79C8C}"/>
              </a:ext>
            </a:extLst>
          </p:cNvPr>
          <p:cNvSpPr txBox="1"/>
          <p:nvPr/>
        </p:nvSpPr>
        <p:spPr>
          <a:xfrm>
            <a:off x="2705974" y="771491"/>
            <a:ext cx="6268914" cy="4068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000" b="1" i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Periodo de agosto a diciembre de 2021-2</a:t>
            </a:r>
          </a:p>
        </p:txBody>
      </p:sp>
    </p:spTree>
    <p:extLst>
      <p:ext uri="{BB962C8B-B14F-4D97-AF65-F5344CB8AC3E}">
        <p14:creationId xmlns:p14="http://schemas.microsoft.com/office/powerpoint/2010/main" val="395337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015855-8C3E-4BD9-9862-E38C75E7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" y="0"/>
            <a:ext cx="1218470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4EDAB76-4036-4546-A487-B7B4C1244915}"/>
              </a:ext>
            </a:extLst>
          </p:cNvPr>
          <p:cNvSpPr txBox="1"/>
          <p:nvPr/>
        </p:nvSpPr>
        <p:spPr>
          <a:xfrm>
            <a:off x="1209368" y="411947"/>
            <a:ext cx="9537291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900" b="1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sz="2400" dirty="0">
                <a:solidFill>
                  <a:srgbClr val="2600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Canales disponibles en la Americana para la presentación de las PQRSDF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E0EDB8-B70B-4417-82B9-64A269CFF212}"/>
              </a:ext>
            </a:extLst>
          </p:cNvPr>
          <p:cNvSpPr txBox="1"/>
          <p:nvPr/>
        </p:nvSpPr>
        <p:spPr>
          <a:xfrm>
            <a:off x="294968" y="1203683"/>
            <a:ext cx="11610733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Para el manejo de las peticiones, quejas, reclamos, felicitaciones y sugerencias la Corporación Universitaria Americana cuenta con:</a:t>
            </a:r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Un procedimiento: P DE 009 Procedimiento de quejas, reclamos, felicitaciones, peticiones y sugerencias.</a:t>
            </a:r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Formatos: </a:t>
            </a:r>
          </a:p>
          <a:p>
            <a:pPr algn="just">
              <a:buClr>
                <a:srgbClr val="E06AC7"/>
              </a:buClr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     - F DE 021 Consolidado de PQRSDF.</a:t>
            </a:r>
          </a:p>
          <a:p>
            <a:pPr algn="just">
              <a:buClr>
                <a:srgbClr val="E06AC7"/>
              </a:buClr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     - F DE 026 Formato de Respuesta Derechos de Petición.</a:t>
            </a:r>
          </a:p>
          <a:p>
            <a:pPr algn="just">
              <a:buClr>
                <a:srgbClr val="E06AC7"/>
              </a:buClr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     - F DE 031 Formato de Respuesta Acción de Tutela.</a:t>
            </a:r>
          </a:p>
          <a:p>
            <a:pPr algn="just">
              <a:buClr>
                <a:srgbClr val="E06AC7"/>
              </a:buClr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     - F DE 032 Citación Notificación Personal.</a:t>
            </a:r>
          </a:p>
          <a:p>
            <a:pPr algn="just">
              <a:buClr>
                <a:srgbClr val="E06AC7"/>
              </a:buClr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     - F DE 033 Acta de Notificación Personal.</a:t>
            </a:r>
          </a:p>
          <a:p>
            <a:pPr algn="just">
              <a:buClr>
                <a:srgbClr val="E06AC7"/>
              </a:buClr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     - F DE 034 Notificación por Aviso.</a:t>
            </a:r>
          </a:p>
          <a:p>
            <a:pPr algn="just">
              <a:buClr>
                <a:srgbClr val="E06AC7"/>
              </a:buClr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     - Formulario para la recepción de PQRSDF el cual está a disposición de toda la comunidad en la página web.</a:t>
            </a:r>
          </a:p>
          <a:p>
            <a:pPr algn="just">
              <a:buClr>
                <a:srgbClr val="E06AC7"/>
              </a:buClr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     - Instructivo para acceder al formulario de QRSFP de la página web institucional.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C897CA-F5C1-4A06-B20E-473E3D656148}"/>
              </a:ext>
            </a:extLst>
          </p:cNvPr>
          <p:cNvSpPr txBox="1"/>
          <p:nvPr/>
        </p:nvSpPr>
        <p:spPr>
          <a:xfrm>
            <a:off x="0" y="5312096"/>
            <a:ext cx="12192000" cy="1138773"/>
          </a:xfrm>
          <a:prstGeom prst="rect">
            <a:avLst/>
          </a:prstGeom>
          <a:solidFill>
            <a:srgbClr val="3100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17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El canal más utilizado por nuestros estudiantes es a través de la oficina de Gestión Documental de manera presencial o digital a través del correo </a:t>
            </a:r>
            <a:r>
              <a:rPr lang="es-CO" sz="17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correspondenciabaq@americana.edu.co</a:t>
            </a:r>
            <a:r>
              <a:rPr lang="es-CO" sz="17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Al recibir una solicitud esta oficina la registra en un aplicativo, asigna un radicado y posterior es enviada por correo electrónico al área que le dará tratamiento con copia al correo de calidad para ingresarlas en el consolidado hasta su respectivo cierre. </a:t>
            </a:r>
          </a:p>
        </p:txBody>
      </p:sp>
    </p:spTree>
    <p:extLst>
      <p:ext uri="{BB962C8B-B14F-4D97-AF65-F5344CB8AC3E}">
        <p14:creationId xmlns:p14="http://schemas.microsoft.com/office/powerpoint/2010/main" val="417391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1E92C6F6-FE40-4410-9614-14BA8A6E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79" y="0"/>
            <a:ext cx="1218470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9E444BC-1253-4AEB-834A-C8D1364BF51A}"/>
              </a:ext>
            </a:extLst>
          </p:cNvPr>
          <p:cNvSpPr txBox="1"/>
          <p:nvPr/>
        </p:nvSpPr>
        <p:spPr>
          <a:xfrm>
            <a:off x="1191275" y="381556"/>
            <a:ext cx="9282381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400" b="1">
                <a:solidFill>
                  <a:srgbClr val="2600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Tiempo en que se presentaron y fueron tratadas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B000559-FF9D-4216-AF35-2E55164D6C04}"/>
              </a:ext>
            </a:extLst>
          </p:cNvPr>
          <p:cNvGraphicFramePr>
            <a:graphicFrameLocks noGrp="1"/>
          </p:cNvGraphicFramePr>
          <p:nvPr/>
        </p:nvGraphicFramePr>
        <p:xfrm>
          <a:off x="9384616" y="672626"/>
          <a:ext cx="2390363" cy="459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960">
                  <a:extLst>
                    <a:ext uri="{9D8B030D-6E8A-4147-A177-3AD203B41FA5}">
                      <a16:colId xmlns:a16="http://schemas.microsoft.com/office/drawing/2014/main" val="3657127005"/>
                    </a:ext>
                  </a:extLst>
                </a:gridCol>
                <a:gridCol w="775929">
                  <a:extLst>
                    <a:ext uri="{9D8B030D-6E8A-4147-A177-3AD203B41FA5}">
                      <a16:colId xmlns:a16="http://schemas.microsoft.com/office/drawing/2014/main" val="3118248212"/>
                    </a:ext>
                  </a:extLst>
                </a:gridCol>
                <a:gridCol w="813474">
                  <a:extLst>
                    <a:ext uri="{9D8B030D-6E8A-4147-A177-3AD203B41FA5}">
                      <a16:colId xmlns:a16="http://schemas.microsoft.com/office/drawing/2014/main" val="118271218"/>
                    </a:ext>
                  </a:extLst>
                </a:gridCol>
              </a:tblGrid>
              <a:tr h="22978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Convenciones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97828"/>
                  </a:ext>
                </a:extLst>
              </a:tr>
              <a:tr h="2297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Recibidas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Tratadas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En trámite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712651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FD01229-5104-4627-93E1-4DED38D79C8C}"/>
              </a:ext>
            </a:extLst>
          </p:cNvPr>
          <p:cNvSpPr txBox="1"/>
          <p:nvPr/>
        </p:nvSpPr>
        <p:spPr>
          <a:xfrm>
            <a:off x="2705974" y="771491"/>
            <a:ext cx="6268914" cy="4068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000" b="1" i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Periodo de agosto a diciembre de 2021-2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6A6D925-79BD-44CA-AEC5-6EA495CA1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72942"/>
              </p:ext>
            </p:extLst>
          </p:nvPr>
        </p:nvGraphicFramePr>
        <p:xfrm>
          <a:off x="333022" y="1286414"/>
          <a:ext cx="11441957" cy="5097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908">
                  <a:extLst>
                    <a:ext uri="{9D8B030D-6E8A-4147-A177-3AD203B41FA5}">
                      <a16:colId xmlns:a16="http://schemas.microsoft.com/office/drawing/2014/main" val="2121116683"/>
                    </a:ext>
                  </a:extLst>
                </a:gridCol>
                <a:gridCol w="2828709">
                  <a:extLst>
                    <a:ext uri="{9D8B030D-6E8A-4147-A177-3AD203B41FA5}">
                      <a16:colId xmlns:a16="http://schemas.microsoft.com/office/drawing/2014/main" val="2438370064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631796890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2654772947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1437052767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2411388565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2076674716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722884698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95179055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3240384625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4018943803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2259444504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1390594358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2432533430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1066576886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3215748330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1979486298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276535162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3871182482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2246185958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3220985615"/>
                    </a:ext>
                  </a:extLst>
                </a:gridCol>
                <a:gridCol w="393317">
                  <a:extLst>
                    <a:ext uri="{9D8B030D-6E8A-4147-A177-3AD203B41FA5}">
                      <a16:colId xmlns:a16="http://schemas.microsoft.com/office/drawing/2014/main" val="5283604"/>
                    </a:ext>
                  </a:extLst>
                </a:gridCol>
              </a:tblGrid>
              <a:tr h="2482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Motivo</a:t>
                      </a: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Temáticas recibidas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Agosto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Septiembre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Octubre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Noviembre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Diciembre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479829"/>
                  </a:ext>
                </a:extLst>
              </a:tr>
              <a:tr h="1780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52842"/>
                  </a:ext>
                </a:extLst>
              </a:tr>
              <a:tr h="1780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725461"/>
                  </a:ext>
                </a:extLst>
              </a:tr>
              <a:tr h="3983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M12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Desconocimiento del estudiante para inscribirse a </a:t>
                      </a:r>
                      <a:r>
                        <a:rPr lang="es-CO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Studiaton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579633"/>
                  </a:ext>
                </a:extLst>
              </a:tr>
              <a:tr h="521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M13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Falta de recursos para continuar con el proceso de formación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3611"/>
                  </a:ext>
                </a:extLst>
              </a:tr>
              <a:tr h="26074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M14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Acceso a plataforma Cambridge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589779"/>
                  </a:ext>
                </a:extLst>
              </a:tr>
              <a:tr h="1495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5474"/>
                  </a:ext>
                </a:extLst>
              </a:tr>
              <a:tr h="19916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M15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Aspirante solicita información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216423"/>
                  </a:ext>
                </a:extLst>
              </a:tr>
              <a:tr h="1991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05872"/>
                  </a:ext>
                </a:extLst>
              </a:tr>
              <a:tr h="2838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M16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Reintegro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76234"/>
                  </a:ext>
                </a:extLst>
              </a:tr>
              <a:tr h="398339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Realización  de pruebas SABER PRO y Las PRUEBAS SABER TYT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177388"/>
                  </a:ext>
                </a:extLst>
              </a:tr>
              <a:tr h="398339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Inconformidad de estudiante por docente – publicación de notas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617507"/>
                  </a:ext>
                </a:extLst>
              </a:tr>
              <a:tr h="398339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Uso de créditos para futuros semestres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524602"/>
                  </a:ext>
                </a:extLst>
              </a:tr>
              <a:tr h="350477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Continuidad de estudios</a:t>
                      </a:r>
                      <a:endParaRPr lang="es-CO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874219"/>
                  </a:ext>
                </a:extLst>
              </a:tr>
              <a:tr h="199169">
                <a:tc rowSpan="2"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M21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 se evidencia registro de la graduación MEN y en la página del SNIES</a:t>
                      </a:r>
                      <a:endParaRPr lang="es-CO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98461"/>
                  </a:ext>
                </a:extLst>
              </a:tr>
              <a:tr h="3556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343169"/>
                  </a:ext>
                </a:extLst>
              </a:tr>
              <a:tr h="241848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M22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Reporte ante COVINOC 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29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2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2D6ED1-4278-446A-BA71-15D54B106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9D0FF12-1637-4268-BBAC-6B60C0438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16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408A95-4661-432B-9975-62E53E3E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6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015855-8C3E-4BD9-9862-E38C75E7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4708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34095EE-4E2E-4D36-A9BF-DD43FFC12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87" y="958103"/>
            <a:ext cx="6025901" cy="544144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96C9E8E-088E-468C-94F7-6742D04DEAA0}"/>
              </a:ext>
            </a:extLst>
          </p:cNvPr>
          <p:cNvSpPr txBox="1"/>
          <p:nvPr/>
        </p:nvSpPr>
        <p:spPr>
          <a:xfrm>
            <a:off x="879987" y="345731"/>
            <a:ext cx="10432025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solidFill>
                  <a:srgbClr val="2600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Canales disponibles en la Americana para la presentación de las QRSFPD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2F4AAC-BE38-4987-9C29-FB8FB9F930DF}"/>
              </a:ext>
            </a:extLst>
          </p:cNvPr>
          <p:cNvSpPr txBox="1"/>
          <p:nvPr/>
        </p:nvSpPr>
        <p:spPr>
          <a:xfrm>
            <a:off x="7458076" y="1632111"/>
            <a:ext cx="3944272" cy="4093428"/>
          </a:xfrm>
          <a:prstGeom prst="rect">
            <a:avLst/>
          </a:prstGeom>
          <a:solidFill>
            <a:srgbClr val="3100FF"/>
          </a:solidFill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Debido a la continuidad de la pandemia desde el 2020 se recibieron por correo electrónico o a través del formulario ubicado en la página web las PQRSFD. A partir del segundo semestre del 2021 la Institución crea la oficina de correspondencia en donde se recibirán todas las solicitudes en la Institución por medio físico o digital a través del correo: correspondenciabaq@coruniamericana.edu.co.</a:t>
            </a:r>
          </a:p>
        </p:txBody>
      </p:sp>
    </p:spTree>
    <p:extLst>
      <p:ext uri="{BB962C8B-B14F-4D97-AF65-F5344CB8AC3E}">
        <p14:creationId xmlns:p14="http://schemas.microsoft.com/office/powerpoint/2010/main" val="380984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:a16="http://schemas.microsoft.com/office/drawing/2014/main" id="{E65A0125-3BCD-4C8F-87BE-F68E63564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8" y="-77202"/>
            <a:ext cx="12184708" cy="6858000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A64669E2-F49E-44BE-8B79-2721EBA60BA3}"/>
              </a:ext>
            </a:extLst>
          </p:cNvPr>
          <p:cNvSpPr/>
          <p:nvPr/>
        </p:nvSpPr>
        <p:spPr>
          <a:xfrm>
            <a:off x="4153041" y="3207393"/>
            <a:ext cx="2605310" cy="288811"/>
          </a:xfrm>
          <a:prstGeom prst="rightArrow">
            <a:avLst/>
          </a:prstGeom>
          <a:solidFill>
            <a:srgbClr val="3875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6000">
              <a:latin typeface="Arial Narrow" panose="020B0606020202030204" pitchFamily="34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40941C56-5A6A-41DC-8512-C9C91BCE48A8}"/>
              </a:ext>
            </a:extLst>
          </p:cNvPr>
          <p:cNvSpPr/>
          <p:nvPr/>
        </p:nvSpPr>
        <p:spPr>
          <a:xfrm rot="8662163">
            <a:off x="5028507" y="2339212"/>
            <a:ext cx="2079116" cy="322338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6000">
              <a:latin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A96EF1-862E-4FFB-B4FC-0F1FC22BDA1C}"/>
              </a:ext>
            </a:extLst>
          </p:cNvPr>
          <p:cNvSpPr txBox="1"/>
          <p:nvPr/>
        </p:nvSpPr>
        <p:spPr>
          <a:xfrm>
            <a:off x="1727617" y="575209"/>
            <a:ext cx="8812993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400" b="1">
                <a:solidFill>
                  <a:srgbClr val="2600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Etapas del proceso del Tratamiento de las PQRSFD</a:t>
            </a:r>
          </a:p>
        </p:txBody>
      </p:sp>
      <p:sp>
        <p:nvSpPr>
          <p:cNvPr id="8" name="Diagrama de flujo: proceso alternativo 7">
            <a:extLst>
              <a:ext uri="{FF2B5EF4-FFF2-40B4-BE49-F238E27FC236}">
                <a16:creationId xmlns:a16="http://schemas.microsoft.com/office/drawing/2014/main" id="{9E69A7C6-53B1-4E86-9949-9E886541045B}"/>
              </a:ext>
            </a:extLst>
          </p:cNvPr>
          <p:cNvSpPr/>
          <p:nvPr/>
        </p:nvSpPr>
        <p:spPr>
          <a:xfrm>
            <a:off x="7122107" y="1452168"/>
            <a:ext cx="3918267" cy="1207827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2000" dirty="0"/>
              <a:t>Asignación de Radicado para </a:t>
            </a:r>
          </a:p>
          <a:p>
            <a:pPr algn="r"/>
            <a:r>
              <a:rPr lang="es-CO" sz="2000" dirty="0"/>
              <a:t>enviar al Estudiante.</a:t>
            </a: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152EA701-58F6-4154-A57B-CA65D86262EC}"/>
              </a:ext>
            </a:extLst>
          </p:cNvPr>
          <p:cNvSpPr/>
          <p:nvPr/>
        </p:nvSpPr>
        <p:spPr>
          <a:xfrm>
            <a:off x="6343111" y="1442293"/>
            <a:ext cx="1327574" cy="1207826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1" name="Diagrama de flujo: proceso alternativo 10">
            <a:extLst>
              <a:ext uri="{FF2B5EF4-FFF2-40B4-BE49-F238E27FC236}">
                <a16:creationId xmlns:a16="http://schemas.microsoft.com/office/drawing/2014/main" id="{AEA9659B-E729-4C09-A48E-ED4E91074F4A}"/>
              </a:ext>
            </a:extLst>
          </p:cNvPr>
          <p:cNvSpPr/>
          <p:nvPr/>
        </p:nvSpPr>
        <p:spPr>
          <a:xfrm>
            <a:off x="1580842" y="3151251"/>
            <a:ext cx="3890622" cy="1207827"/>
          </a:xfrm>
          <a:prstGeom prst="flowChartAlternateProcess">
            <a:avLst/>
          </a:prstGeom>
          <a:solidFill>
            <a:srgbClr val="26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2000" dirty="0"/>
              <a:t>Enviar la PQRSDF al área </a:t>
            </a:r>
          </a:p>
          <a:p>
            <a:pPr algn="r"/>
            <a:r>
              <a:rPr lang="es-CO" sz="2000" dirty="0"/>
              <a:t>responsable de dar tratamiento.</a:t>
            </a:r>
          </a:p>
        </p:txBody>
      </p:sp>
      <p:sp>
        <p:nvSpPr>
          <p:cNvPr id="12" name="Diagrama de flujo: proceso alternativo 11">
            <a:extLst>
              <a:ext uri="{FF2B5EF4-FFF2-40B4-BE49-F238E27FC236}">
                <a16:creationId xmlns:a16="http://schemas.microsoft.com/office/drawing/2014/main" id="{5FD6E6D0-7B6F-4B48-AF18-8695503B311C}"/>
              </a:ext>
            </a:extLst>
          </p:cNvPr>
          <p:cNvSpPr/>
          <p:nvPr/>
        </p:nvSpPr>
        <p:spPr>
          <a:xfrm>
            <a:off x="7584558" y="3058104"/>
            <a:ext cx="3878549" cy="1207827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2000" dirty="0"/>
              <a:t>Gestión y Trámite de la PQRSDF : </a:t>
            </a:r>
          </a:p>
          <a:p>
            <a:pPr algn="r"/>
            <a:r>
              <a:rPr lang="es-CO" sz="2000" dirty="0"/>
              <a:t>Realizar seguimiento </a:t>
            </a:r>
          </a:p>
        </p:txBody>
      </p:sp>
      <p:sp>
        <p:nvSpPr>
          <p:cNvPr id="14" name="Diagrama de flujo: proceso alternativo 13">
            <a:extLst>
              <a:ext uri="{FF2B5EF4-FFF2-40B4-BE49-F238E27FC236}">
                <a16:creationId xmlns:a16="http://schemas.microsoft.com/office/drawing/2014/main" id="{978D8769-8785-40E5-A161-94B6F90EE1CE}"/>
              </a:ext>
            </a:extLst>
          </p:cNvPr>
          <p:cNvSpPr/>
          <p:nvPr/>
        </p:nvSpPr>
        <p:spPr>
          <a:xfrm>
            <a:off x="7039930" y="4642155"/>
            <a:ext cx="3968115" cy="1207827"/>
          </a:xfrm>
          <a:prstGeom prst="flowChartAlternateProcess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2000" dirty="0"/>
              <a:t>Reportes Informe para </a:t>
            </a:r>
          </a:p>
          <a:p>
            <a:pPr algn="r"/>
            <a:r>
              <a:rPr lang="es-CO" sz="2000" dirty="0"/>
              <a:t>planes de mejora</a:t>
            </a:r>
          </a:p>
        </p:txBody>
      </p:sp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F48C526C-55BC-4FC8-A501-42AAF42D4926}"/>
              </a:ext>
            </a:extLst>
          </p:cNvPr>
          <p:cNvSpPr/>
          <p:nvPr/>
        </p:nvSpPr>
        <p:spPr>
          <a:xfrm>
            <a:off x="6256984" y="4642156"/>
            <a:ext cx="1327574" cy="1207826"/>
          </a:xfrm>
          <a:prstGeom prst="flowChartConnector">
            <a:avLst/>
          </a:prstGeom>
          <a:solidFill>
            <a:srgbClr val="7395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16" name="Diagrama de flujo: conector 15">
            <a:extLst>
              <a:ext uri="{FF2B5EF4-FFF2-40B4-BE49-F238E27FC236}">
                <a16:creationId xmlns:a16="http://schemas.microsoft.com/office/drawing/2014/main" id="{F156382F-E414-4E6F-BD6E-AA3471C53AA6}"/>
              </a:ext>
            </a:extLst>
          </p:cNvPr>
          <p:cNvSpPr/>
          <p:nvPr/>
        </p:nvSpPr>
        <p:spPr>
          <a:xfrm>
            <a:off x="662281" y="3134960"/>
            <a:ext cx="1327574" cy="1207826"/>
          </a:xfrm>
          <a:prstGeom prst="flowChartConnector">
            <a:avLst/>
          </a:prstGeom>
          <a:solidFill>
            <a:srgbClr val="3875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60FA5B60-D4C4-4B5F-A911-5497BB94BEDE}"/>
              </a:ext>
            </a:extLst>
          </p:cNvPr>
          <p:cNvSpPr/>
          <p:nvPr/>
        </p:nvSpPr>
        <p:spPr>
          <a:xfrm>
            <a:off x="4122228" y="1607334"/>
            <a:ext cx="2325832" cy="28881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6000" b="1" dirty="0">
              <a:latin typeface="Arial Narrow" panose="020B060602020203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E5963C4D-5C82-4C7B-890E-4EB0F8801682}"/>
              </a:ext>
            </a:extLst>
          </p:cNvPr>
          <p:cNvSpPr/>
          <p:nvPr/>
        </p:nvSpPr>
        <p:spPr>
          <a:xfrm rot="8662163">
            <a:off x="5066487" y="3952153"/>
            <a:ext cx="2864926" cy="313941"/>
          </a:xfrm>
          <a:prstGeom prst="rightArrow">
            <a:avLst/>
          </a:prstGeom>
          <a:solidFill>
            <a:srgbClr val="A765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6000">
              <a:latin typeface="Arial Narrow" panose="020B0606020202030204" pitchFamily="34" charset="0"/>
            </a:endParaRPr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3669EE04-2A67-4696-8585-542C7C06A481}"/>
              </a:ext>
            </a:extLst>
          </p:cNvPr>
          <p:cNvSpPr/>
          <p:nvPr/>
        </p:nvSpPr>
        <p:spPr>
          <a:xfrm>
            <a:off x="6682113" y="3058103"/>
            <a:ext cx="1257668" cy="1207826"/>
          </a:xfrm>
          <a:prstGeom prst="flowChartConnector">
            <a:avLst/>
          </a:prstGeom>
          <a:solidFill>
            <a:srgbClr val="A765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D4C2A162-6890-43C5-AAF7-D73FEE640258}"/>
              </a:ext>
            </a:extLst>
          </p:cNvPr>
          <p:cNvSpPr/>
          <p:nvPr/>
        </p:nvSpPr>
        <p:spPr>
          <a:xfrm>
            <a:off x="3459017" y="5086411"/>
            <a:ext cx="2826494" cy="285992"/>
          </a:xfrm>
          <a:prstGeom prst="rightArrow">
            <a:avLst/>
          </a:prstGeom>
          <a:solidFill>
            <a:srgbClr val="FF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6000">
              <a:latin typeface="Arial Narrow" panose="020B0606020202030204" pitchFamily="34" charset="0"/>
            </a:endParaRPr>
          </a:p>
        </p:txBody>
      </p:sp>
      <p:sp>
        <p:nvSpPr>
          <p:cNvPr id="17" name="Diagrama de flujo: proceso alternativo 16">
            <a:extLst>
              <a:ext uri="{FF2B5EF4-FFF2-40B4-BE49-F238E27FC236}">
                <a16:creationId xmlns:a16="http://schemas.microsoft.com/office/drawing/2014/main" id="{31AB5C5A-8D49-4A14-AE79-25AD6E841071}"/>
              </a:ext>
            </a:extLst>
          </p:cNvPr>
          <p:cNvSpPr/>
          <p:nvPr/>
        </p:nvSpPr>
        <p:spPr>
          <a:xfrm>
            <a:off x="1203932" y="4675493"/>
            <a:ext cx="4082620" cy="1207827"/>
          </a:xfrm>
          <a:prstGeom prst="flowChartAlternateProcess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2000" dirty="0"/>
              <a:t>Resolución y Cierre de la PQRSDF</a:t>
            </a:r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50416DD7-C8AB-4A5F-B1F8-99196EF28FB0}"/>
              </a:ext>
            </a:extLst>
          </p:cNvPr>
          <p:cNvSpPr/>
          <p:nvPr/>
        </p:nvSpPr>
        <p:spPr>
          <a:xfrm>
            <a:off x="294007" y="4659201"/>
            <a:ext cx="1327574" cy="1207826"/>
          </a:xfrm>
          <a:prstGeom prst="flowChartConnector">
            <a:avLst/>
          </a:prstGeom>
          <a:solidFill>
            <a:srgbClr val="FF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6" name="Diagrama de flujo: proceso alternativo 5">
            <a:extLst>
              <a:ext uri="{FF2B5EF4-FFF2-40B4-BE49-F238E27FC236}">
                <a16:creationId xmlns:a16="http://schemas.microsoft.com/office/drawing/2014/main" id="{D796BC84-F8E4-41CD-A2A2-547B643C663F}"/>
              </a:ext>
            </a:extLst>
          </p:cNvPr>
          <p:cNvSpPr/>
          <p:nvPr/>
        </p:nvSpPr>
        <p:spPr>
          <a:xfrm>
            <a:off x="763197" y="1444600"/>
            <a:ext cx="4257106" cy="1207827"/>
          </a:xfrm>
          <a:prstGeom prst="flowChartAlternateProcess">
            <a:avLst/>
          </a:prstGeom>
          <a:solidFill>
            <a:srgbClr val="F090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2000" dirty="0"/>
              <a:t>Recepción  de la PQRSDF</a:t>
            </a: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25D5CB7B-A739-425D-8502-B0CC033A61C1}"/>
              </a:ext>
            </a:extLst>
          </p:cNvPr>
          <p:cNvSpPr/>
          <p:nvPr/>
        </p:nvSpPr>
        <p:spPr>
          <a:xfrm>
            <a:off x="319635" y="1465831"/>
            <a:ext cx="1327574" cy="120782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b="1" dirty="0">
                <a:latin typeface="Arial Narrow" panose="020B0606020202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4556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AD8F63E7-CB7F-4758-B122-FDC4C3A4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" y="0"/>
            <a:ext cx="12184708" cy="685800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AD11090-CA6F-4A14-98B3-D4C65C279653}"/>
              </a:ext>
            </a:extLst>
          </p:cNvPr>
          <p:cNvSpPr txBox="1"/>
          <p:nvPr/>
        </p:nvSpPr>
        <p:spPr>
          <a:xfrm>
            <a:off x="625643" y="479622"/>
            <a:ext cx="10514627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400" b="1">
                <a:solidFill>
                  <a:srgbClr val="2600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Tiempos de Respuesta al Solicitante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47175024-992D-4C53-A8DE-F1F7B79B7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213366"/>
              </p:ext>
            </p:extLst>
          </p:nvPr>
        </p:nvGraphicFramePr>
        <p:xfrm>
          <a:off x="868820" y="2503685"/>
          <a:ext cx="6549667" cy="2707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8096">
                  <a:extLst>
                    <a:ext uri="{9D8B030D-6E8A-4147-A177-3AD203B41FA5}">
                      <a16:colId xmlns:a16="http://schemas.microsoft.com/office/drawing/2014/main" val="1526320057"/>
                    </a:ext>
                  </a:extLst>
                </a:gridCol>
                <a:gridCol w="2611571">
                  <a:extLst>
                    <a:ext uri="{9D8B030D-6E8A-4147-A177-3AD203B41FA5}">
                      <a16:colId xmlns:a16="http://schemas.microsoft.com/office/drawing/2014/main" val="133841926"/>
                    </a:ext>
                  </a:extLst>
                </a:gridCol>
              </a:tblGrid>
              <a:tr h="6000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Tipo de Solicitud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Término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368306"/>
                  </a:ext>
                </a:extLst>
              </a:tr>
              <a:tr h="60009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General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 a 20 días hábiles</a:t>
                      </a:r>
                      <a:endParaRPr lang="es-ES" sz="24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728717"/>
                  </a:ext>
                </a:extLst>
              </a:tr>
              <a:tr h="907446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Solicitud de documentos e información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 días hábiles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30099"/>
                  </a:ext>
                </a:extLst>
              </a:tr>
              <a:tr h="60009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Otras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 días hábiles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38182"/>
                  </a:ext>
                </a:extLst>
              </a:tr>
            </a:tbl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8B7919B7-4C67-4C2A-B49D-23CAD82A1691}"/>
              </a:ext>
            </a:extLst>
          </p:cNvPr>
          <p:cNvSpPr txBox="1"/>
          <p:nvPr/>
        </p:nvSpPr>
        <p:spPr>
          <a:xfrm>
            <a:off x="868821" y="1420576"/>
            <a:ext cx="6549667" cy="7694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Las PQRSDF que presentan los grupos de interés deben responderse dentro de los siguientes términos:</a:t>
            </a:r>
            <a:endParaRPr lang="es-CO" sz="22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649322AF-F8E3-46F1-B658-DC10D797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89" y="933767"/>
            <a:ext cx="4672794" cy="484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4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AD8F63E7-CB7F-4758-B122-FDC4C3A4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" y="0"/>
            <a:ext cx="12184708" cy="6858000"/>
          </a:xfrm>
          <a:prstGeom prst="rect">
            <a:avLst/>
          </a:prstGeom>
        </p:spPr>
      </p:pic>
      <p:sp>
        <p:nvSpPr>
          <p:cNvPr id="3" name="Diagrama de flujo: proceso alternativo 2">
            <a:extLst>
              <a:ext uri="{FF2B5EF4-FFF2-40B4-BE49-F238E27FC236}">
                <a16:creationId xmlns:a16="http://schemas.microsoft.com/office/drawing/2014/main" id="{5D75BB23-7044-4C64-8478-B9C75E4BF5A5}"/>
              </a:ext>
            </a:extLst>
          </p:cNvPr>
          <p:cNvSpPr/>
          <p:nvPr/>
        </p:nvSpPr>
        <p:spPr>
          <a:xfrm>
            <a:off x="6095999" y="2192594"/>
            <a:ext cx="5333423" cy="2143432"/>
          </a:xfrm>
          <a:prstGeom prst="flowChartAlternateProcess">
            <a:avLst/>
          </a:prstGeom>
          <a:solidFill>
            <a:srgbClr val="F0904E"/>
          </a:solidFill>
          <a:ln w="19050">
            <a:solidFill>
              <a:srgbClr val="F0904E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b="0" i="0" dirty="0">
                <a:solidFill>
                  <a:schemeClr val="bg1"/>
                </a:solidFill>
                <a:effectLst/>
                <a:latin typeface="docs-Calibri"/>
              </a:rPr>
              <a:t>Quiero felicitar y dar las gracias a la señorita Pamela García Castro, sin su ayuda y apoyo hubiese sido muy complicado este proceso, siempre estuvo presta a ayudarme y atender mis necesidades.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5E03FE-0F8C-4399-884D-CB544DECFBF2}"/>
              </a:ext>
            </a:extLst>
          </p:cNvPr>
          <p:cNvSpPr txBox="1"/>
          <p:nvPr/>
        </p:nvSpPr>
        <p:spPr>
          <a:xfrm>
            <a:off x="562856" y="5456204"/>
            <a:ext cx="110662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400" b="1">
                <a:solidFill>
                  <a:srgbClr val="2600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Durante el periodo de agosto a diciembre de 2021-2 se recibió una felicitación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547A26-8118-4307-BC33-FF0B28CC8488}"/>
              </a:ext>
            </a:extLst>
          </p:cNvPr>
          <p:cNvSpPr txBox="1"/>
          <p:nvPr/>
        </p:nvSpPr>
        <p:spPr>
          <a:xfrm>
            <a:off x="1060215" y="598804"/>
            <a:ext cx="10071567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400" b="1">
                <a:solidFill>
                  <a:srgbClr val="2600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Felicitación acogida por la Institución Proceso Mercadeo y Comunicaciones </a:t>
            </a: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59E6EDD9-617A-4420-8379-599C4BB21195}"/>
              </a:ext>
            </a:extLst>
          </p:cNvPr>
          <p:cNvSpPr/>
          <p:nvPr/>
        </p:nvSpPr>
        <p:spPr>
          <a:xfrm>
            <a:off x="562856" y="2022345"/>
            <a:ext cx="2740592" cy="2435034"/>
          </a:xfrm>
          <a:prstGeom prst="flowChartConnector">
            <a:avLst/>
          </a:prstGeom>
          <a:solidFill>
            <a:srgbClr val="2600FF"/>
          </a:solidFill>
          <a:ln>
            <a:solidFill>
              <a:srgbClr val="31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Mercadeo y Comunicaciones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EFD671E0-9EF0-428C-8384-315D9C96EEC3}"/>
              </a:ext>
            </a:extLst>
          </p:cNvPr>
          <p:cNvSpPr/>
          <p:nvPr/>
        </p:nvSpPr>
        <p:spPr>
          <a:xfrm>
            <a:off x="3486150" y="2461813"/>
            <a:ext cx="2609849" cy="167064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170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AD8F63E7-CB7F-4758-B122-FDC4C3A4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" y="0"/>
            <a:ext cx="12184708" cy="6858000"/>
          </a:xfrm>
          <a:prstGeom prst="rect">
            <a:avLst/>
          </a:prstGeom>
        </p:spPr>
      </p:pic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6B9D9340-9EBC-4BEA-A689-B7A9AB3B8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113921"/>
              </p:ext>
            </p:extLst>
          </p:nvPr>
        </p:nvGraphicFramePr>
        <p:xfrm>
          <a:off x="768549" y="1156729"/>
          <a:ext cx="11047214" cy="495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3B9C33D-2D4B-45E1-B455-B71E7BC04BCC}"/>
              </a:ext>
            </a:extLst>
          </p:cNvPr>
          <p:cNvSpPr txBox="1"/>
          <p:nvPr/>
        </p:nvSpPr>
        <p:spPr>
          <a:xfrm>
            <a:off x="1944417" y="344604"/>
            <a:ext cx="8133901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lvl="0" algn="ctr">
              <a:lnSpc>
                <a:spcPct val="107000"/>
              </a:lnSpc>
              <a:spcAft>
                <a:spcPts val="800"/>
              </a:spcAft>
              <a:defRPr sz="2400" b="1">
                <a:solidFill>
                  <a:srgbClr val="2600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CO" dirty="0"/>
              <a:t>QRSFP Recibidas en 2021-1</a:t>
            </a:r>
          </a:p>
        </p:txBody>
      </p:sp>
    </p:spTree>
    <p:extLst>
      <p:ext uri="{BB962C8B-B14F-4D97-AF65-F5344CB8AC3E}">
        <p14:creationId xmlns:p14="http://schemas.microsoft.com/office/powerpoint/2010/main" val="376447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n 67">
            <a:extLst>
              <a:ext uri="{FF2B5EF4-FFF2-40B4-BE49-F238E27FC236}">
                <a16:creationId xmlns:a16="http://schemas.microsoft.com/office/drawing/2014/main" id="{7D428F4B-B914-4DE8-A586-2E46C803A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4708" cy="6858000"/>
          </a:xfrm>
          <a:prstGeom prst="rect">
            <a:avLst/>
          </a:prstGeom>
        </p:spPr>
      </p:pic>
      <p:sp>
        <p:nvSpPr>
          <p:cNvPr id="2" name="Diagrama de flujo: conector 1">
            <a:extLst>
              <a:ext uri="{FF2B5EF4-FFF2-40B4-BE49-F238E27FC236}">
                <a16:creationId xmlns:a16="http://schemas.microsoft.com/office/drawing/2014/main" id="{4830FD21-226C-429E-A072-E0F5EA7A0157}"/>
              </a:ext>
            </a:extLst>
          </p:cNvPr>
          <p:cNvSpPr/>
          <p:nvPr/>
        </p:nvSpPr>
        <p:spPr>
          <a:xfrm>
            <a:off x="728663" y="757238"/>
            <a:ext cx="1042987" cy="1028700"/>
          </a:xfrm>
          <a:prstGeom prst="flowChartConnector">
            <a:avLst/>
          </a:prstGeom>
          <a:solidFill>
            <a:srgbClr val="26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/>
              <a:t>P</a:t>
            </a:r>
          </a:p>
        </p:txBody>
      </p:sp>
      <p:sp>
        <p:nvSpPr>
          <p:cNvPr id="3" name="Globo: flecha hacia arriba 2">
            <a:extLst>
              <a:ext uri="{FF2B5EF4-FFF2-40B4-BE49-F238E27FC236}">
                <a16:creationId xmlns:a16="http://schemas.microsoft.com/office/drawing/2014/main" id="{8AB92988-E950-498A-92AE-202EC0DE2F3F}"/>
              </a:ext>
            </a:extLst>
          </p:cNvPr>
          <p:cNvSpPr/>
          <p:nvPr/>
        </p:nvSpPr>
        <p:spPr>
          <a:xfrm>
            <a:off x="400052" y="1800226"/>
            <a:ext cx="1714500" cy="1814512"/>
          </a:xfrm>
          <a:prstGeom prst="upArrowCallout">
            <a:avLst/>
          </a:prstGeom>
          <a:solidFill>
            <a:srgbClr val="6F57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_tradnl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Solicitud presentada por</a:t>
            </a:r>
            <a:r>
              <a:rPr lang="x-none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los miembros de la comunidad educativa o alguna parte interesada</a:t>
            </a:r>
            <a:r>
              <a:rPr lang="es-ES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_tradnl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 fin de obtener información y/o consulta con el fin de obtener una pronta respuesta dentro de los términos que defina la ley.</a:t>
            </a:r>
            <a:endParaRPr lang="es-CO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39E26A-543D-4ED9-B910-157937AB33DA}"/>
              </a:ext>
            </a:extLst>
          </p:cNvPr>
          <p:cNvSpPr/>
          <p:nvPr/>
        </p:nvSpPr>
        <p:spPr>
          <a:xfrm>
            <a:off x="400052" y="3668085"/>
            <a:ext cx="1714500" cy="423856"/>
          </a:xfrm>
          <a:prstGeom prst="rect">
            <a:avLst/>
          </a:prstGeom>
          <a:solidFill>
            <a:srgbClr val="26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Petición</a:t>
            </a:r>
          </a:p>
        </p:txBody>
      </p:sp>
      <p:sp>
        <p:nvSpPr>
          <p:cNvPr id="9" name="Diagrama de flujo: conector 8">
            <a:extLst>
              <a:ext uri="{FF2B5EF4-FFF2-40B4-BE49-F238E27FC236}">
                <a16:creationId xmlns:a16="http://schemas.microsoft.com/office/drawing/2014/main" id="{0C67D767-9737-49B9-8FCE-3580DB36C713}"/>
              </a:ext>
            </a:extLst>
          </p:cNvPr>
          <p:cNvSpPr/>
          <p:nvPr/>
        </p:nvSpPr>
        <p:spPr>
          <a:xfrm>
            <a:off x="2523496" y="756288"/>
            <a:ext cx="1042987" cy="1028700"/>
          </a:xfrm>
          <a:prstGeom prst="flowChartConnector">
            <a:avLst/>
          </a:prstGeom>
          <a:solidFill>
            <a:srgbClr val="68A04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/>
              <a:t>Q</a:t>
            </a:r>
          </a:p>
        </p:txBody>
      </p:sp>
      <p:sp>
        <p:nvSpPr>
          <p:cNvPr id="10" name="Globo: flecha hacia arriba 9">
            <a:extLst>
              <a:ext uri="{FF2B5EF4-FFF2-40B4-BE49-F238E27FC236}">
                <a16:creationId xmlns:a16="http://schemas.microsoft.com/office/drawing/2014/main" id="{5CD81FE4-81DF-4F21-A09A-A2C9ACDA58AA}"/>
              </a:ext>
            </a:extLst>
          </p:cNvPr>
          <p:cNvSpPr/>
          <p:nvPr/>
        </p:nvSpPr>
        <p:spPr>
          <a:xfrm>
            <a:off x="2194885" y="1799276"/>
            <a:ext cx="1714500" cy="1814512"/>
          </a:xfrm>
          <a:prstGeom prst="upArrowCallou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7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 la manifestación de insatisfacción o No-Conformidad, desagrado o descontento hecha por un Cliente que pone en conocimiento a la Institución, por conductas irregulares realizadas por sus Colaboradores en cumplimiento de sus funciones o por particulares que tiene a su cargo y que afecta indirectamente la calidad del servicio ofrecido por la Americana.</a:t>
            </a:r>
            <a:endParaRPr lang="es-CO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588F60-7C4A-42C2-B71F-4F807F89876A}"/>
              </a:ext>
            </a:extLst>
          </p:cNvPr>
          <p:cNvSpPr/>
          <p:nvPr/>
        </p:nvSpPr>
        <p:spPr>
          <a:xfrm>
            <a:off x="2194886" y="3670938"/>
            <a:ext cx="1714500" cy="421003"/>
          </a:xfrm>
          <a:prstGeom prst="rect">
            <a:avLst/>
          </a:prstGeom>
          <a:solidFill>
            <a:srgbClr val="68A04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Queja</a:t>
            </a:r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0391EF05-6E47-4DF7-9214-CA8D9EC83A8C}"/>
              </a:ext>
            </a:extLst>
          </p:cNvPr>
          <p:cNvSpPr/>
          <p:nvPr/>
        </p:nvSpPr>
        <p:spPr>
          <a:xfrm>
            <a:off x="4387859" y="742000"/>
            <a:ext cx="1042987" cy="1028700"/>
          </a:xfrm>
          <a:prstGeom prst="flowChartConnector">
            <a:avLst/>
          </a:prstGeom>
          <a:solidFill>
            <a:srgbClr val="EB70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/>
              <a:t>R</a:t>
            </a:r>
          </a:p>
        </p:txBody>
      </p:sp>
      <p:sp>
        <p:nvSpPr>
          <p:cNvPr id="13" name="Globo: flecha hacia arriba 12">
            <a:extLst>
              <a:ext uri="{FF2B5EF4-FFF2-40B4-BE49-F238E27FC236}">
                <a16:creationId xmlns:a16="http://schemas.microsoft.com/office/drawing/2014/main" id="{C1B207D3-5F55-49C8-8605-7852A58B25F6}"/>
              </a:ext>
            </a:extLst>
          </p:cNvPr>
          <p:cNvSpPr/>
          <p:nvPr/>
        </p:nvSpPr>
        <p:spPr>
          <a:xfrm>
            <a:off x="3989718" y="1784988"/>
            <a:ext cx="1784029" cy="1814512"/>
          </a:xfrm>
          <a:prstGeom prst="upArrowCallout">
            <a:avLst/>
          </a:prstGeom>
          <a:solidFill>
            <a:srgbClr val="F090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7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 el derecho que tiene toda persona de exigir, reivindicar o demandar una solución, ya sea por motivo general o particular, referente a la posible prestación indebida de un servicio o a la posible inoportuna atención de una solicitud de acuerdo a los compromisos pactados entre el usuario o cliente y la Corporación Universitaria Americana y que afecta directamente la calidad del servicio ofrecido. </a:t>
            </a:r>
            <a:endParaRPr lang="es-CO" sz="7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A7B9540-4E23-4115-853D-09B9493E4D69}"/>
              </a:ext>
            </a:extLst>
          </p:cNvPr>
          <p:cNvSpPr/>
          <p:nvPr/>
        </p:nvSpPr>
        <p:spPr>
          <a:xfrm>
            <a:off x="3989719" y="3660460"/>
            <a:ext cx="1784028" cy="431482"/>
          </a:xfrm>
          <a:prstGeom prst="rect">
            <a:avLst/>
          </a:prstGeom>
          <a:solidFill>
            <a:srgbClr val="EB70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Reclamo</a:t>
            </a:r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18785D73-F354-4AF1-89EF-887CD35934B8}"/>
              </a:ext>
            </a:extLst>
          </p:cNvPr>
          <p:cNvSpPr/>
          <p:nvPr/>
        </p:nvSpPr>
        <p:spPr>
          <a:xfrm>
            <a:off x="6240479" y="784864"/>
            <a:ext cx="1042987" cy="1028700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/>
              <a:t>S</a:t>
            </a:r>
          </a:p>
        </p:txBody>
      </p:sp>
      <p:sp>
        <p:nvSpPr>
          <p:cNvPr id="19" name="Globo: flecha hacia arriba 18">
            <a:extLst>
              <a:ext uri="{FF2B5EF4-FFF2-40B4-BE49-F238E27FC236}">
                <a16:creationId xmlns:a16="http://schemas.microsoft.com/office/drawing/2014/main" id="{99FCEF9D-C0BB-4C6B-8FC5-60CF363DC7BC}"/>
              </a:ext>
            </a:extLst>
          </p:cNvPr>
          <p:cNvSpPr/>
          <p:nvPr/>
        </p:nvSpPr>
        <p:spPr>
          <a:xfrm>
            <a:off x="5923609" y="1810028"/>
            <a:ext cx="1714500" cy="1814512"/>
          </a:xfrm>
          <a:prstGeom prst="upArrowCallout">
            <a:avLst/>
          </a:prstGeom>
          <a:solidFill>
            <a:srgbClr val="8C35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 la proposición, idea o indicación que se ofrece o presenta con el propósito de incidir en el mejoramiento de un proceso, cuyo objeto se encuentre relacionado con la prestación de los servicios de la Corporación Universitaria América.</a:t>
            </a:r>
            <a:endParaRPr lang="es-CO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6D99156-7333-4C86-82B4-BC47277D3A69}"/>
              </a:ext>
            </a:extLst>
          </p:cNvPr>
          <p:cNvSpPr/>
          <p:nvPr/>
        </p:nvSpPr>
        <p:spPr>
          <a:xfrm>
            <a:off x="5923609" y="3685226"/>
            <a:ext cx="1714500" cy="40671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Sugerencia</a:t>
            </a:r>
          </a:p>
        </p:txBody>
      </p:sp>
      <p:sp>
        <p:nvSpPr>
          <p:cNvPr id="22" name="Diagrama de flujo: conector 21">
            <a:extLst>
              <a:ext uri="{FF2B5EF4-FFF2-40B4-BE49-F238E27FC236}">
                <a16:creationId xmlns:a16="http://schemas.microsoft.com/office/drawing/2014/main" id="{2069FF52-7D35-4C2C-A4E6-062A75B8B006}"/>
              </a:ext>
            </a:extLst>
          </p:cNvPr>
          <p:cNvSpPr/>
          <p:nvPr/>
        </p:nvSpPr>
        <p:spPr>
          <a:xfrm>
            <a:off x="8161990" y="770576"/>
            <a:ext cx="1042987" cy="1028700"/>
          </a:xfrm>
          <a:prstGeom prst="flowChartConnector">
            <a:avLst/>
          </a:prstGeom>
          <a:solidFill>
            <a:srgbClr val="DEA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/>
              <a:t>D</a:t>
            </a:r>
          </a:p>
        </p:txBody>
      </p:sp>
      <p:sp>
        <p:nvSpPr>
          <p:cNvPr id="23" name="Globo: flecha hacia arriba 22">
            <a:extLst>
              <a:ext uri="{FF2B5EF4-FFF2-40B4-BE49-F238E27FC236}">
                <a16:creationId xmlns:a16="http://schemas.microsoft.com/office/drawing/2014/main" id="{0B3D91FE-9471-47AA-B8C6-46E2D61205CB}"/>
              </a:ext>
            </a:extLst>
          </p:cNvPr>
          <p:cNvSpPr/>
          <p:nvPr/>
        </p:nvSpPr>
        <p:spPr>
          <a:xfrm>
            <a:off x="7833379" y="1813564"/>
            <a:ext cx="1714500" cy="1814512"/>
          </a:xfrm>
          <a:prstGeom prst="upArrowCallou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800" b="0" i="0" dirty="0">
                <a:solidFill>
                  <a:srgbClr val="FFFFFF"/>
                </a:solidFill>
                <a:effectLst/>
                <a:latin typeface="Ubuntu" panose="020B0604020202020204" pitchFamily="34" charset="0"/>
              </a:rPr>
              <a:t>Un aviso realizado de forma pública con el fin de informar sobre fallas o faltas que se presentan en los diversos procesos de las organizaciones para que estos puedan ser corregidos o mejorados.</a:t>
            </a:r>
            <a:endParaRPr lang="es-CO" sz="800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DB166CF-5E3F-415D-9BF5-0BFE0B706CF7}"/>
              </a:ext>
            </a:extLst>
          </p:cNvPr>
          <p:cNvSpPr/>
          <p:nvPr/>
        </p:nvSpPr>
        <p:spPr>
          <a:xfrm>
            <a:off x="7833380" y="3685226"/>
            <a:ext cx="1714500" cy="406715"/>
          </a:xfrm>
          <a:prstGeom prst="rect">
            <a:avLst/>
          </a:prstGeom>
          <a:solidFill>
            <a:srgbClr val="DEA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Denuncia</a:t>
            </a:r>
          </a:p>
        </p:txBody>
      </p:sp>
      <p:sp>
        <p:nvSpPr>
          <p:cNvPr id="25" name="Diagrama de flujo: conector 24">
            <a:extLst>
              <a:ext uri="{FF2B5EF4-FFF2-40B4-BE49-F238E27FC236}">
                <a16:creationId xmlns:a16="http://schemas.microsoft.com/office/drawing/2014/main" id="{3D3ED0B2-26AF-4AA7-8DE1-942B8BD98B44}"/>
              </a:ext>
            </a:extLst>
          </p:cNvPr>
          <p:cNvSpPr/>
          <p:nvPr/>
        </p:nvSpPr>
        <p:spPr>
          <a:xfrm>
            <a:off x="10054933" y="756288"/>
            <a:ext cx="1042987" cy="1028700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/>
              <a:t>F</a:t>
            </a:r>
          </a:p>
        </p:txBody>
      </p:sp>
      <p:sp>
        <p:nvSpPr>
          <p:cNvPr id="26" name="Globo: flecha hacia arriba 25">
            <a:extLst>
              <a:ext uri="{FF2B5EF4-FFF2-40B4-BE49-F238E27FC236}">
                <a16:creationId xmlns:a16="http://schemas.microsoft.com/office/drawing/2014/main" id="{421EB8C1-82C6-44D7-BCF7-EEF9F1FE50D4}"/>
              </a:ext>
            </a:extLst>
          </p:cNvPr>
          <p:cNvSpPr/>
          <p:nvPr/>
        </p:nvSpPr>
        <p:spPr>
          <a:xfrm>
            <a:off x="9726321" y="1799276"/>
            <a:ext cx="1714500" cy="1814512"/>
          </a:xfrm>
          <a:prstGeom prst="upArrowCallout">
            <a:avLst/>
          </a:prstGeom>
          <a:solidFill>
            <a:srgbClr val="7395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Esta opción le permitirá reconocer el buen servicio recibido y/o ofrecido por parte de un funcionario o una dependencia de la Corporación.</a:t>
            </a:r>
            <a:endParaRPr lang="es-CO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DD7B0A0-22CF-49B0-9CEB-A7BBA209CFD2}"/>
              </a:ext>
            </a:extLst>
          </p:cNvPr>
          <p:cNvSpPr/>
          <p:nvPr/>
        </p:nvSpPr>
        <p:spPr>
          <a:xfrm>
            <a:off x="9726321" y="3685226"/>
            <a:ext cx="1714500" cy="4067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Felicitación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519FC455-8E8E-4F5A-9DD2-B7CC29972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531" y="4280132"/>
            <a:ext cx="1992609" cy="1559793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F9AD751F-C360-4324-9512-89A13F54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693" y="4280132"/>
            <a:ext cx="1483436" cy="1511021"/>
          </a:xfrm>
          <a:prstGeom prst="rect">
            <a:avLst/>
          </a:prstGeom>
        </p:spPr>
      </p:pic>
      <p:pic>
        <p:nvPicPr>
          <p:cNvPr id="2064" name="Picture 16" descr="See the source image">
            <a:extLst>
              <a:ext uri="{FF2B5EF4-FFF2-40B4-BE49-F238E27FC236}">
                <a16:creationId xmlns:a16="http://schemas.microsoft.com/office/drawing/2014/main" id="{C5D10C65-BC39-482A-B397-D4967388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0" y="4065162"/>
            <a:ext cx="1893678" cy="181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ee the source image">
            <a:extLst>
              <a:ext uri="{FF2B5EF4-FFF2-40B4-BE49-F238E27FC236}">
                <a16:creationId xmlns:a16="http://schemas.microsoft.com/office/drawing/2014/main" id="{EC5B23FB-FEAE-4E62-A1AA-CE873BE75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8"/>
          <a:stretch/>
        </p:blipFill>
        <p:spPr bwMode="auto">
          <a:xfrm>
            <a:off x="306205" y="4240565"/>
            <a:ext cx="1794834" cy="16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See the source image">
            <a:extLst>
              <a:ext uri="{FF2B5EF4-FFF2-40B4-BE49-F238E27FC236}">
                <a16:creationId xmlns:a16="http://schemas.microsoft.com/office/drawing/2014/main" id="{5043277F-082B-46B3-B963-46700F359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46" y="4222431"/>
            <a:ext cx="1741170" cy="174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See the source image">
            <a:extLst>
              <a:ext uri="{FF2B5EF4-FFF2-40B4-BE49-F238E27FC236}">
                <a16:creationId xmlns:a16="http://schemas.microsoft.com/office/drawing/2014/main" id="{A9BBFB3C-4DB3-4184-B9E4-B013F7005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6215" b="8303"/>
          <a:stretch/>
        </p:blipFill>
        <p:spPr bwMode="auto">
          <a:xfrm>
            <a:off x="2194884" y="4208143"/>
            <a:ext cx="1794834" cy="16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6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1E92C6F6-FE40-4410-9614-14BA8A6E6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" y="0"/>
            <a:ext cx="12184708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9DF8FEB-2DA4-4AF0-AC4D-4BC82AC1A9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57" r="1868"/>
          <a:stretch/>
        </p:blipFill>
        <p:spPr>
          <a:xfrm>
            <a:off x="7292" y="472000"/>
            <a:ext cx="11771754" cy="605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45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informe digital IAGO 2020" id="{7813245B-F948-CD46-81DE-E1030664CD17}" vid="{7FA3772F-7353-1846-93DD-A30BA0BD8C1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13136</TotalTime>
  <Words>2501</Words>
  <Application>Microsoft Office PowerPoint</Application>
  <PresentationFormat>Panorámica</PresentationFormat>
  <Paragraphs>1027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Calibri</vt:lpstr>
      <vt:lpstr>docs-Calibri</vt:lpstr>
      <vt:lpstr>Humanst521 BT</vt:lpstr>
      <vt:lpstr>Source Sans Pro</vt:lpstr>
      <vt:lpstr>Source Sans Pro Light</vt:lpstr>
      <vt:lpstr>Ubuntu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carmen</cp:lastModifiedBy>
  <cp:revision>1583</cp:revision>
  <dcterms:created xsi:type="dcterms:W3CDTF">2021-03-18T15:24:48Z</dcterms:created>
  <dcterms:modified xsi:type="dcterms:W3CDTF">2022-04-01T21:11:10Z</dcterms:modified>
</cp:coreProperties>
</file>